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59" r:id="rId6"/>
    <p:sldId id="261" r:id="rId7"/>
    <p:sldId id="262" r:id="rId8"/>
    <p:sldId id="263" r:id="rId9"/>
    <p:sldId id="264" r:id="rId10"/>
    <p:sldId id="265" r:id="rId11"/>
    <p:sldId id="267" r:id="rId12"/>
    <p:sldId id="268" r:id="rId13"/>
    <p:sldId id="273" r:id="rId14"/>
    <p:sldId id="274" r:id="rId15"/>
    <p:sldId id="275" r:id="rId16"/>
    <p:sldId id="276" r:id="rId17"/>
    <p:sldId id="269" r:id="rId18"/>
    <p:sldId id="270" r:id="rId19"/>
    <p:sldId id="271" r:id="rId20"/>
    <p:sldId id="272" r:id="rId21"/>
    <p:sldId id="26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317"/>
    <p:restoredTop sz="96405"/>
  </p:normalViewPr>
  <p:slideViewPr>
    <p:cSldViewPr snapToGrid="0" snapToObjects="1">
      <p:cViewPr varScale="1">
        <p:scale>
          <a:sx n="126" d="100"/>
          <a:sy n="126" d="100"/>
        </p:scale>
        <p:origin x="-96" y="-2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20/1/2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2A54C80-263E-416B-A8E0-580EDEADCBDC}" type="datetimeFigureOut">
              <a:rPr lang="en-US" dirty="0"/>
              <a:t>20/1/2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20/1/2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20/1/2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 Id="rId3"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 Id="rId3"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baike.baidu.com/item/Objective-C" TargetMode="External"/><Relationship Id="rId4" Type="http://schemas.openxmlformats.org/officeDocument/2006/relationships/hyperlink" Target="https://baike.baidu.com/item/macOS/8654551" TargetMode="External"/><Relationship Id="rId5" Type="http://schemas.openxmlformats.org/officeDocument/2006/relationships/hyperlink" Target="https://baike.baidu.com/item/iOS/45705" TargetMode="External"/><Relationship Id="rId6" Type="http://schemas.openxmlformats.org/officeDocument/2006/relationships/hyperlink" Target="https://baike.baidu.com/item/%E8%8B%B9%E6%9E%9C" TargetMode="External"/><Relationship Id="rId7" Type="http://schemas.openxmlformats.org/officeDocument/2006/relationships/image" Target="../media/image1.png"/><Relationship Id="rId8"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hyperlink" Target="https://baike.baidu.com/item/WWDC"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F2031EE6-1BB5-A84E-BF11-557C5843BD7E}"/>
              </a:ext>
            </a:extLst>
          </p:cNvPr>
          <p:cNvSpPr>
            <a:spLocks noGrp="1"/>
          </p:cNvSpPr>
          <p:nvPr>
            <p:ph type="ctrTitle"/>
          </p:nvPr>
        </p:nvSpPr>
        <p:spPr/>
        <p:txBody>
          <a:bodyPr/>
          <a:lstStyle/>
          <a:p>
            <a:r>
              <a:rPr kumimoji="1" lang="en-US" altLang="zh-CN" dirty="0"/>
              <a:t>Swift</a:t>
            </a:r>
            <a:r>
              <a:rPr kumimoji="1" lang="zh-CN" altLang="en-US" dirty="0"/>
              <a:t>学习总结</a:t>
            </a:r>
          </a:p>
        </p:txBody>
      </p:sp>
      <p:sp>
        <p:nvSpPr>
          <p:cNvPr id="3" name="副标题 2">
            <a:extLst>
              <a:ext uri="{FF2B5EF4-FFF2-40B4-BE49-F238E27FC236}">
                <a16:creationId xmlns="" xmlns:a16="http://schemas.microsoft.com/office/drawing/2014/main" id="{A4CF388F-517E-7B47-94B9-3103574AEDC2}"/>
              </a:ext>
            </a:extLst>
          </p:cNvPr>
          <p:cNvSpPr>
            <a:spLocks noGrp="1"/>
          </p:cNvSpPr>
          <p:nvPr>
            <p:ph type="subTitle" idx="1"/>
          </p:nvPr>
        </p:nvSpPr>
        <p:spPr>
          <a:xfrm>
            <a:off x="1507067" y="4261848"/>
            <a:ext cx="7766936" cy="1096899"/>
          </a:xfrm>
        </p:spPr>
        <p:txBody>
          <a:bodyPr/>
          <a:lstStyle/>
          <a:p>
            <a:r>
              <a:rPr kumimoji="1" lang="zh-CN" altLang="en-US" dirty="0"/>
              <a:t>孙伟胜 </a:t>
            </a:r>
            <a:fld id="{B4BA069A-7ECA-464C-BD2B-AB7FFC51F51C}" type="datetime1">
              <a:rPr kumimoji="1" lang="zh-CN" altLang="en-US" smtClean="0"/>
              <a:t>20/1/2</a:t>
            </a:fld>
            <a:endParaRPr kumimoji="1" lang="zh-CN" altLang="en-US" dirty="0"/>
          </a:p>
        </p:txBody>
      </p:sp>
    </p:spTree>
    <p:extLst>
      <p:ext uri="{BB962C8B-B14F-4D97-AF65-F5344CB8AC3E}">
        <p14:creationId xmlns:p14="http://schemas.microsoft.com/office/powerpoint/2010/main" val="3479652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 xmlns:a16="http://schemas.microsoft.com/office/drawing/2014/main" id="{3208763A-A1CC-D74E-83E6-FD857CA8225F}"/>
              </a:ext>
            </a:extLst>
          </p:cNvPr>
          <p:cNvPicPr>
            <a:picLocks noChangeAspect="1"/>
          </p:cNvPicPr>
          <p:nvPr/>
        </p:nvPicPr>
        <p:blipFill>
          <a:blip r:embed="rId2"/>
          <a:stretch>
            <a:fillRect/>
          </a:stretch>
        </p:blipFill>
        <p:spPr>
          <a:xfrm>
            <a:off x="0" y="0"/>
            <a:ext cx="12192000" cy="6858000"/>
          </a:xfrm>
          <a:prstGeom prst="rect">
            <a:avLst/>
          </a:prstGeom>
        </p:spPr>
      </p:pic>
      <p:pic>
        <p:nvPicPr>
          <p:cNvPr id="5" name="图片 4">
            <a:extLst>
              <a:ext uri="{FF2B5EF4-FFF2-40B4-BE49-F238E27FC236}">
                <a16:creationId xmlns="" xmlns:a16="http://schemas.microsoft.com/office/drawing/2014/main" id="{653A9C0C-D93E-DF43-A29B-AEC756C12DC1}"/>
              </a:ext>
            </a:extLst>
          </p:cNvPr>
          <p:cNvPicPr>
            <a:picLocks noChangeAspect="1"/>
          </p:cNvPicPr>
          <p:nvPr/>
        </p:nvPicPr>
        <p:blipFill>
          <a:blip r:embed="rId3"/>
          <a:stretch>
            <a:fillRect/>
          </a:stretch>
        </p:blipFill>
        <p:spPr>
          <a:xfrm>
            <a:off x="3759200" y="3972317"/>
            <a:ext cx="3676650" cy="2648480"/>
          </a:xfrm>
          <a:prstGeom prst="rect">
            <a:avLst/>
          </a:prstGeom>
        </p:spPr>
      </p:pic>
      <p:sp>
        <p:nvSpPr>
          <p:cNvPr id="10" name="文本框 9">
            <a:extLst>
              <a:ext uri="{FF2B5EF4-FFF2-40B4-BE49-F238E27FC236}">
                <a16:creationId xmlns="" xmlns:a16="http://schemas.microsoft.com/office/drawing/2014/main" id="{C51A26CC-670A-AC4D-8A07-C64B8EEB0394}"/>
              </a:ext>
            </a:extLst>
          </p:cNvPr>
          <p:cNvSpPr txBox="1"/>
          <p:nvPr/>
        </p:nvSpPr>
        <p:spPr>
          <a:xfrm>
            <a:off x="8293100" y="5753100"/>
            <a:ext cx="3314700" cy="923330"/>
          </a:xfrm>
          <a:prstGeom prst="rect">
            <a:avLst/>
          </a:prstGeom>
          <a:noFill/>
        </p:spPr>
        <p:txBody>
          <a:bodyPr wrap="square" rtlCol="0">
            <a:spAutoFit/>
          </a:bodyPr>
          <a:lstStyle/>
          <a:p>
            <a:r>
              <a:rPr kumimoji="1" lang="zh-CN" altLang="en-US" dirty="0">
                <a:solidFill>
                  <a:schemeClr val="bg1"/>
                </a:solidFill>
              </a:rPr>
              <a:t>右边加控件，左边自动加代码，左边加代码，右边视图自动更新。</a:t>
            </a:r>
          </a:p>
        </p:txBody>
      </p:sp>
    </p:spTree>
    <p:extLst>
      <p:ext uri="{BB962C8B-B14F-4D97-AF65-F5344CB8AC3E}">
        <p14:creationId xmlns:p14="http://schemas.microsoft.com/office/powerpoint/2010/main" val="2858687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509960"/>
            <a:ext cx="8596668" cy="673532"/>
          </a:xfrm>
        </p:spPr>
        <p:txBody>
          <a:bodyPr>
            <a:normAutofit fontScale="90000"/>
          </a:bodyPr>
          <a:lstStyle/>
          <a:p>
            <a:r>
              <a:rPr lang="en-US" altLang="zh-CN" dirty="0"/>
              <a:t>Swift </a:t>
            </a:r>
            <a:r>
              <a:rPr lang="zh-CN" altLang="en-US" dirty="0"/>
              <a:t>基本数据类型 </a:t>
            </a:r>
            <a:br>
              <a:rPr lang="zh-CN" altLang="en-US" dirty="0"/>
            </a:br>
            <a:endParaRPr kumimoji="1" lang="zh-CN" altLang="en-US" dirty="0"/>
          </a:p>
        </p:txBody>
      </p:sp>
      <p:sp>
        <p:nvSpPr>
          <p:cNvPr id="7" name="内容占位符 6"/>
          <p:cNvSpPr>
            <a:spLocks noGrp="1"/>
          </p:cNvSpPr>
          <p:nvPr>
            <p:ph idx="1"/>
          </p:nvPr>
        </p:nvSpPr>
        <p:spPr>
          <a:xfrm>
            <a:off x="677334" y="1183493"/>
            <a:ext cx="8596668" cy="4857870"/>
          </a:xfrm>
        </p:spPr>
        <p:txBody>
          <a:bodyPr/>
          <a:lstStyle/>
          <a:p>
            <a:r>
              <a:rPr kumimoji="1" lang="en-US" altLang="zh-CN" dirty="0" smtClean="0"/>
              <a:t>Swift</a:t>
            </a:r>
            <a:r>
              <a:rPr kumimoji="1" lang="zh-CN" altLang="en-US" dirty="0" smtClean="0"/>
              <a:t>的类型安全机制会阻止你用一个非布尔值的值替换掉</a:t>
            </a:r>
            <a:r>
              <a:rPr kumimoji="1" lang="en-US" altLang="zh-CN" dirty="0" err="1" smtClean="0"/>
              <a:t>Bool</a:t>
            </a:r>
            <a:endParaRPr kumimoji="1" lang="zh-CN" altLang="en-US" dirty="0"/>
          </a:p>
        </p:txBody>
      </p:sp>
      <p:pic>
        <p:nvPicPr>
          <p:cNvPr id="8" name="图片 7" descr="屏幕快照 2019-12-31 上午11.00.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1546785"/>
            <a:ext cx="7678015" cy="1117600"/>
          </a:xfrm>
          <a:prstGeom prst="rect">
            <a:avLst/>
          </a:prstGeom>
        </p:spPr>
      </p:pic>
      <p:pic>
        <p:nvPicPr>
          <p:cNvPr id="9" name="图片 8" descr="屏幕快照 2019-12-31 上午11.01.1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334" y="2775260"/>
            <a:ext cx="7678015" cy="1003300"/>
          </a:xfrm>
          <a:prstGeom prst="rect">
            <a:avLst/>
          </a:prstGeom>
        </p:spPr>
      </p:pic>
      <p:pic>
        <p:nvPicPr>
          <p:cNvPr id="10" name="图片 9" descr="屏幕快照 2019-12-31 上午11.00.5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334" y="4002295"/>
            <a:ext cx="2041490" cy="1279740"/>
          </a:xfrm>
          <a:prstGeom prst="rect">
            <a:avLst/>
          </a:prstGeom>
        </p:spPr>
      </p:pic>
    </p:spTree>
    <p:extLst>
      <p:ext uri="{BB962C8B-B14F-4D97-AF65-F5344CB8AC3E}">
        <p14:creationId xmlns:p14="http://schemas.microsoft.com/office/powerpoint/2010/main" val="8624642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609600"/>
            <a:ext cx="8596668" cy="738005"/>
          </a:xfrm>
        </p:spPr>
        <p:txBody>
          <a:bodyPr>
            <a:normAutofit fontScale="90000"/>
          </a:bodyPr>
          <a:lstStyle/>
          <a:p>
            <a:r>
              <a:rPr lang="en-US" altLang="zh-CN" dirty="0" smtClean="0"/>
              <a:t>Tuple </a:t>
            </a:r>
            <a:r>
              <a:rPr lang="zh-CN" altLang="en-US" dirty="0" smtClean="0"/>
              <a:t>元组</a:t>
            </a:r>
            <a:r>
              <a:rPr lang="en-US" altLang="zh-CN" dirty="0"/>
              <a:t/>
            </a:r>
            <a:br>
              <a:rPr lang="en-US" altLang="zh-CN" dirty="0"/>
            </a:br>
            <a:endParaRPr kumimoji="1" lang="zh-CN" altLang="en-US" dirty="0"/>
          </a:p>
        </p:txBody>
      </p:sp>
      <p:sp>
        <p:nvSpPr>
          <p:cNvPr id="3" name="内容占位符 2"/>
          <p:cNvSpPr>
            <a:spLocks noGrp="1"/>
          </p:cNvSpPr>
          <p:nvPr>
            <p:ph idx="1"/>
          </p:nvPr>
        </p:nvSpPr>
        <p:spPr>
          <a:xfrm>
            <a:off x="677334" y="1279740"/>
            <a:ext cx="8596668" cy="5322553"/>
          </a:xfrm>
        </p:spPr>
        <p:txBody>
          <a:bodyPr/>
          <a:lstStyle/>
          <a:p>
            <a:r>
              <a:rPr kumimoji="1" lang="zh-CN" altLang="en-US" dirty="0" smtClean="0"/>
              <a:t>元组是把多个值组合成一个复合值。元组内的值可以是任意类型，并不要求是相同类型。</a:t>
            </a:r>
            <a:endParaRPr kumimoji="1" lang="en-US" altLang="zh-CN" dirty="0" smtClean="0"/>
          </a:p>
          <a:p>
            <a:r>
              <a:rPr kumimoji="1" lang="zh-CN" altLang="en-US" dirty="0" smtClean="0"/>
              <a:t>简单例子：</a:t>
            </a:r>
            <a:endParaRPr kumimoji="1" lang="en-US" altLang="zh-CN" dirty="0" smtClean="0"/>
          </a:p>
          <a:p>
            <a:endParaRPr kumimoji="1" lang="zh-CN" altLang="en-US" dirty="0"/>
          </a:p>
        </p:txBody>
      </p:sp>
      <p:pic>
        <p:nvPicPr>
          <p:cNvPr id="7" name="图片 6" descr="屏幕快照 2019-12-31 上午11.11.3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4946" y="2361654"/>
            <a:ext cx="6286500" cy="711200"/>
          </a:xfrm>
          <a:prstGeom prst="rect">
            <a:avLst/>
          </a:prstGeom>
        </p:spPr>
      </p:pic>
      <p:pic>
        <p:nvPicPr>
          <p:cNvPr id="8" name="图片 7" descr="屏幕快照 2019-12-31 上午11.09.3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584" y="3486735"/>
            <a:ext cx="5702300" cy="1422400"/>
          </a:xfrm>
          <a:prstGeom prst="rect">
            <a:avLst/>
          </a:prstGeom>
        </p:spPr>
      </p:pic>
      <p:sp>
        <p:nvSpPr>
          <p:cNvPr id="9" name="文本框 8"/>
          <p:cNvSpPr txBox="1"/>
          <p:nvPr/>
        </p:nvSpPr>
        <p:spPr>
          <a:xfrm>
            <a:off x="677334" y="3072854"/>
            <a:ext cx="8085755" cy="307777"/>
          </a:xfrm>
          <a:prstGeom prst="rect">
            <a:avLst/>
          </a:prstGeom>
          <a:noFill/>
        </p:spPr>
        <p:txBody>
          <a:bodyPr wrap="none" rtlCol="0">
            <a:spAutoFit/>
          </a:bodyPr>
          <a:lstStyle/>
          <a:p>
            <a:r>
              <a:rPr kumimoji="1" lang="zh-CN" altLang="en-US" sz="1400" dirty="0"/>
              <a:t>你可以将一个元组的内容分解（</a:t>
            </a:r>
            <a:r>
              <a:rPr kumimoji="1" lang="en-US" altLang="zh-CN" sz="1400" dirty="0"/>
              <a:t>decompose</a:t>
            </a:r>
            <a:r>
              <a:rPr kumimoji="1" lang="zh-CN" altLang="en-US" sz="1400" dirty="0"/>
              <a:t>）成单独的常量和变量，然后你就可以正常使用它们了：</a:t>
            </a:r>
          </a:p>
        </p:txBody>
      </p:sp>
      <p:sp>
        <p:nvSpPr>
          <p:cNvPr id="10" name="文本框 9"/>
          <p:cNvSpPr txBox="1"/>
          <p:nvPr/>
        </p:nvSpPr>
        <p:spPr>
          <a:xfrm>
            <a:off x="764584" y="5099570"/>
            <a:ext cx="5570756" cy="307777"/>
          </a:xfrm>
          <a:prstGeom prst="rect">
            <a:avLst/>
          </a:prstGeom>
          <a:noFill/>
        </p:spPr>
        <p:txBody>
          <a:bodyPr wrap="none" rtlCol="0">
            <a:spAutoFit/>
          </a:bodyPr>
          <a:lstStyle/>
          <a:p>
            <a:r>
              <a:rPr kumimoji="1" lang="zh-CN" altLang="en-US" sz="1400" dirty="0"/>
              <a:t>此外，你还可以通过下标来访问元组中的单个元素，下标从零开始：</a:t>
            </a:r>
          </a:p>
        </p:txBody>
      </p:sp>
      <p:pic>
        <p:nvPicPr>
          <p:cNvPr id="11" name="图片 10" descr="屏幕快照 2019-12-31 上午11.09.4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584" y="5407347"/>
            <a:ext cx="5346700" cy="1104900"/>
          </a:xfrm>
          <a:prstGeom prst="rect">
            <a:avLst/>
          </a:prstGeom>
        </p:spPr>
      </p:pic>
      <p:sp>
        <p:nvSpPr>
          <p:cNvPr id="12" name="文本框 11"/>
          <p:cNvSpPr txBox="1"/>
          <p:nvPr/>
        </p:nvSpPr>
        <p:spPr>
          <a:xfrm>
            <a:off x="7939765" y="3708806"/>
            <a:ext cx="3877985" cy="1200329"/>
          </a:xfrm>
          <a:prstGeom prst="rect">
            <a:avLst/>
          </a:prstGeom>
          <a:noFill/>
        </p:spPr>
        <p:txBody>
          <a:bodyPr wrap="none" rtlCol="0">
            <a:spAutoFit/>
          </a:bodyPr>
          <a:lstStyle/>
          <a:p>
            <a:r>
              <a:rPr kumimoji="1" lang="zh-CN" altLang="en-US" dirty="0" smtClean="0"/>
              <a:t>元组作为函数返回值的时候很有用，</a:t>
            </a:r>
            <a:endParaRPr kumimoji="1" lang="en-US" altLang="zh-CN" dirty="0" smtClean="0"/>
          </a:p>
          <a:p>
            <a:r>
              <a:rPr kumimoji="1" lang="zh-CN" altLang="en-US" dirty="0" smtClean="0"/>
              <a:t>和只能返回一个类型的值比较，</a:t>
            </a:r>
            <a:endParaRPr kumimoji="1" lang="en-US" altLang="zh-CN" dirty="0" smtClean="0"/>
          </a:p>
          <a:p>
            <a:r>
              <a:rPr kumimoji="1" lang="zh-CN" altLang="en-US" dirty="0" smtClean="0"/>
              <a:t>一个包含两个不同类型的值的元组，</a:t>
            </a:r>
            <a:endParaRPr kumimoji="1" lang="en-US" altLang="zh-CN" dirty="0" smtClean="0"/>
          </a:p>
          <a:p>
            <a:r>
              <a:rPr kumimoji="1" lang="zh-CN" altLang="en-US" dirty="0" smtClean="0"/>
              <a:t>可以让函数返回的信息更加有用</a:t>
            </a:r>
            <a:endParaRPr kumimoji="1" lang="zh-CN" altLang="en-US" dirty="0"/>
          </a:p>
        </p:txBody>
      </p:sp>
    </p:spTree>
    <p:extLst>
      <p:ext uri="{BB962C8B-B14F-4D97-AF65-F5344CB8AC3E}">
        <p14:creationId xmlns:p14="http://schemas.microsoft.com/office/powerpoint/2010/main" val="1752049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609600"/>
            <a:ext cx="8596668" cy="438692"/>
          </a:xfrm>
        </p:spPr>
        <p:txBody>
          <a:bodyPr>
            <a:normAutofit fontScale="90000"/>
          </a:bodyPr>
          <a:lstStyle/>
          <a:p>
            <a:pPr algn="ctr"/>
            <a:r>
              <a:rPr lang="en-US" altLang="zh-CN" sz="2000" dirty="0"/>
              <a:t>Optional</a:t>
            </a:r>
            <a:r>
              <a:rPr lang="en-US" altLang="zh-CN" sz="1800" dirty="0"/>
              <a:t> </a:t>
            </a:r>
            <a:r>
              <a:rPr lang="en-US" altLang="zh-CN" sz="1800" dirty="0"/>
              <a:t/>
            </a:r>
            <a:br>
              <a:rPr lang="en-US" altLang="zh-CN" sz="1800" dirty="0"/>
            </a:br>
            <a:endParaRPr lang="zh-CN" altLang="en-US" sz="1800" dirty="0"/>
          </a:p>
        </p:txBody>
      </p:sp>
      <p:sp>
        <p:nvSpPr>
          <p:cNvPr id="3" name="内容占位符 2"/>
          <p:cNvSpPr>
            <a:spLocks noGrp="1"/>
          </p:cNvSpPr>
          <p:nvPr>
            <p:ph idx="1"/>
          </p:nvPr>
        </p:nvSpPr>
        <p:spPr>
          <a:xfrm>
            <a:off x="677334" y="1048293"/>
            <a:ext cx="8596668" cy="4993070"/>
          </a:xfrm>
        </p:spPr>
        <p:txBody>
          <a:bodyPr>
            <a:normAutofit/>
          </a:bodyPr>
          <a:lstStyle/>
          <a:p>
            <a:r>
              <a:rPr lang="en-US" altLang="zh-CN" dirty="0" smtClean="0"/>
              <a:t>•</a:t>
            </a:r>
            <a:r>
              <a:rPr lang="zh-CN" altLang="en-US" dirty="0" smtClean="0"/>
              <a:t>在 </a:t>
            </a:r>
            <a:r>
              <a:rPr lang="en-US" altLang="zh-CN" dirty="0"/>
              <a:t>Objective-C </a:t>
            </a:r>
            <a:r>
              <a:rPr lang="zh-CN" altLang="en-US" dirty="0"/>
              <a:t>中 </a:t>
            </a:r>
            <a:r>
              <a:rPr lang="en-US" altLang="zh-CN" dirty="0"/>
              <a:t>nil </a:t>
            </a:r>
            <a:r>
              <a:rPr lang="zh-CN" altLang="en-US" dirty="0"/>
              <a:t>是一个指向不存在对象的指针 </a:t>
            </a:r>
            <a:endParaRPr lang="zh-CN" altLang="en-US" dirty="0"/>
          </a:p>
          <a:p>
            <a:r>
              <a:rPr lang="en-US" altLang="zh-CN" dirty="0"/>
              <a:t>• </a:t>
            </a:r>
            <a:r>
              <a:rPr lang="zh-CN" altLang="en-US" dirty="0" smtClean="0"/>
              <a:t>你可以通过给可选变量赋值一个 </a:t>
            </a:r>
            <a:r>
              <a:rPr lang="en-US" altLang="zh-CN" dirty="0"/>
              <a:t>nil </a:t>
            </a:r>
            <a:r>
              <a:rPr lang="zh-CN" altLang="en-US" dirty="0"/>
              <a:t>来将之设置为没有值 </a:t>
            </a:r>
            <a:endParaRPr lang="zh-CN" altLang="en-US" dirty="0"/>
          </a:p>
          <a:p>
            <a:r>
              <a:rPr lang="en-US" altLang="zh-CN" dirty="0" smtClean="0"/>
              <a:t>•</a:t>
            </a:r>
            <a:r>
              <a:rPr lang="zh-CN" altLang="en-US" dirty="0"/>
              <a:t>在 </a:t>
            </a:r>
            <a:r>
              <a:rPr lang="en-US" altLang="zh-CN" dirty="0"/>
              <a:t>Swift </a:t>
            </a:r>
            <a:r>
              <a:rPr lang="zh-CN" altLang="en-US" dirty="0"/>
              <a:t>中， </a:t>
            </a:r>
            <a:r>
              <a:rPr lang="en-US" altLang="zh-CN" dirty="0"/>
              <a:t>nil </a:t>
            </a:r>
            <a:r>
              <a:rPr lang="zh-CN" altLang="en-US" dirty="0"/>
              <a:t>不是指针，他是值缺失的一种特殊类型，任何类型的可选项都可以设 置成 </a:t>
            </a:r>
            <a:r>
              <a:rPr lang="en-US" altLang="zh-CN" dirty="0"/>
              <a:t>nil </a:t>
            </a:r>
            <a:r>
              <a:rPr lang="zh-CN" altLang="en-US" dirty="0"/>
              <a:t>而不仅仅是对象类型 </a:t>
            </a:r>
          </a:p>
          <a:p>
            <a:endParaRPr lang="zh-CN" altLang="en-US" dirty="0"/>
          </a:p>
          <a:p>
            <a:endParaRPr lang="en-US" altLang="zh-CN" dirty="0" smtClean="0"/>
          </a:p>
          <a:p>
            <a:endParaRPr lang="en-US" altLang="zh-CN" dirty="0"/>
          </a:p>
          <a:p>
            <a:r>
              <a:rPr lang="en-US" altLang="zh-CN" dirty="0" smtClean="0">
                <a:solidFill>
                  <a:srgbClr val="90C226"/>
                </a:solidFill>
              </a:rPr>
              <a:t>1 </a:t>
            </a:r>
            <a:r>
              <a:rPr lang="zh-CN" altLang="en-US" dirty="0" smtClean="0">
                <a:solidFill>
                  <a:srgbClr val="90C226"/>
                </a:solidFill>
              </a:rPr>
              <a:t>可选项展开：</a:t>
            </a:r>
            <a:endParaRPr lang="en-US" altLang="zh-CN" dirty="0" smtClean="0">
              <a:solidFill>
                <a:srgbClr val="90C226"/>
              </a:solidFill>
            </a:endParaRPr>
          </a:p>
          <a:p>
            <a:r>
              <a:rPr lang="zh-CN" altLang="en-US" dirty="0"/>
              <a:t>可选项是没法直接使用的 </a:t>
            </a:r>
            <a:endParaRPr lang="en-US" altLang="zh-CN" dirty="0" smtClean="0"/>
          </a:p>
          <a:p>
            <a:r>
              <a:rPr lang="zh-CN" altLang="en-US" dirty="0" smtClean="0"/>
              <a:t>需要用</a:t>
            </a:r>
            <a:r>
              <a:rPr lang="en-US" altLang="zh-CN" dirty="0"/>
              <a:t>!</a:t>
            </a:r>
            <a:r>
              <a:rPr lang="zh-CN" altLang="en-US" dirty="0"/>
              <a:t>展开之后才能</a:t>
            </a:r>
            <a:r>
              <a:rPr lang="zh-CN" altLang="en-US" dirty="0" smtClean="0"/>
              <a:t>使用</a:t>
            </a:r>
            <a:endParaRPr lang="en-US" altLang="zh-CN" dirty="0" smtClean="0"/>
          </a:p>
          <a:p>
            <a:pPr marL="0" indent="0">
              <a:buNone/>
            </a:pPr>
            <a:r>
              <a:rPr lang="en-US" altLang="zh-CN" sz="1400" dirty="0" smtClean="0"/>
              <a:t>(</a:t>
            </a:r>
            <a:r>
              <a:rPr lang="zh-CN" altLang="en-US" sz="1400" dirty="0"/>
              <a:t>意思是我知道这个可选项里边有值，展开吧</a:t>
            </a:r>
            <a:r>
              <a:rPr lang="en-US" altLang="zh-CN" sz="1400" dirty="0"/>
              <a:t>) </a:t>
            </a:r>
            <a:endParaRPr lang="en-US" altLang="zh-CN" sz="1400" dirty="0" smtClean="0"/>
          </a:p>
          <a:p>
            <a:endParaRPr lang="zh-CN" altLang="en-US" dirty="0"/>
          </a:p>
          <a:p>
            <a:endParaRPr lang="zh-CN" altLang="en-US" dirty="0">
              <a:solidFill>
                <a:srgbClr val="90C226"/>
              </a:solidFill>
            </a:endParaRPr>
          </a:p>
        </p:txBody>
      </p:sp>
      <p:pic>
        <p:nvPicPr>
          <p:cNvPr id="6" name="图片 5" descr="屏幕快照 2020-01-02 上午10.21.0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2476378"/>
            <a:ext cx="8314452" cy="1037012"/>
          </a:xfrm>
          <a:prstGeom prst="rect">
            <a:avLst/>
          </a:prstGeom>
        </p:spPr>
      </p:pic>
      <p:pic>
        <p:nvPicPr>
          <p:cNvPr id="8" name="图片 7" descr="屏幕快照 2020-01-02 上午10.23.1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1794" y="3652854"/>
            <a:ext cx="7309473" cy="2600183"/>
          </a:xfrm>
          <a:prstGeom prst="rect">
            <a:avLst/>
          </a:prstGeom>
        </p:spPr>
      </p:pic>
    </p:spTree>
    <p:extLst>
      <p:ext uri="{BB962C8B-B14F-4D97-AF65-F5344CB8AC3E}">
        <p14:creationId xmlns:p14="http://schemas.microsoft.com/office/powerpoint/2010/main" val="285034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44274" y="272154"/>
            <a:ext cx="9534883" cy="6239356"/>
          </a:xfrm>
        </p:spPr>
        <p:txBody>
          <a:bodyPr/>
          <a:lstStyle/>
          <a:p>
            <a:r>
              <a:rPr lang="en-US" altLang="zh-CN" dirty="0" smtClean="0">
                <a:solidFill>
                  <a:srgbClr val="90C226"/>
                </a:solidFill>
              </a:rPr>
              <a:t>2 </a:t>
            </a:r>
            <a:r>
              <a:rPr lang="en-US" altLang="zh-TW" dirty="0" smtClean="0">
                <a:solidFill>
                  <a:srgbClr val="90C226"/>
                </a:solidFill>
              </a:rPr>
              <a:t>Optional</a:t>
            </a:r>
            <a:r>
              <a:rPr lang="en-US" altLang="zh-TW" dirty="0">
                <a:solidFill>
                  <a:srgbClr val="90C226"/>
                </a:solidFill>
              </a:rPr>
              <a:t>-</a:t>
            </a:r>
            <a:r>
              <a:rPr lang="zh-TW" altLang="en-US" dirty="0">
                <a:solidFill>
                  <a:srgbClr val="90C226"/>
                </a:solidFill>
              </a:rPr>
              <a:t>强制展开 </a:t>
            </a:r>
            <a:endParaRPr lang="zh-TW" altLang="en-US" dirty="0">
              <a:solidFill>
                <a:srgbClr val="90C226"/>
              </a:solidFill>
            </a:endParaRPr>
          </a:p>
          <a:p>
            <a:r>
              <a:rPr lang="en-US" altLang="zh-TW" dirty="0"/>
              <a:t>• </a:t>
            </a:r>
            <a:r>
              <a:rPr lang="zh-TW" altLang="en-US" dirty="0" smtClean="0"/>
              <a:t>使用 </a:t>
            </a:r>
            <a:r>
              <a:rPr lang="en-US" altLang="zh-TW" dirty="0"/>
              <a:t>! </a:t>
            </a:r>
            <a:r>
              <a:rPr lang="zh-TW" altLang="en-US" dirty="0"/>
              <a:t>来获取一个不存在的可选值会导致运行错误，在使用</a:t>
            </a:r>
            <a:r>
              <a:rPr lang="en-US" altLang="zh-TW" dirty="0"/>
              <a:t>!</a:t>
            </a:r>
            <a:r>
              <a:rPr lang="zh-TW" altLang="en-US" dirty="0"/>
              <a:t>强制展开之前必须确保可选项中 包含一个非 </a:t>
            </a:r>
            <a:r>
              <a:rPr lang="en-US" altLang="zh-TW" dirty="0"/>
              <a:t>nil </a:t>
            </a:r>
            <a:r>
              <a:rPr lang="zh-TW" altLang="en-US" dirty="0"/>
              <a:t>的值。 </a:t>
            </a:r>
            <a:endParaRPr lang="zh-TW" altLang="en-US" dirty="0"/>
          </a:p>
          <a:p>
            <a:endParaRPr kumimoji="1" lang="en-US" altLang="zh-CN" dirty="0" smtClean="0"/>
          </a:p>
          <a:p>
            <a:endParaRPr kumimoji="1" lang="en-US" altLang="zh-CN" dirty="0"/>
          </a:p>
          <a:p>
            <a:endParaRPr kumimoji="1" lang="en-US" altLang="zh-CN" dirty="0" smtClean="0"/>
          </a:p>
          <a:p>
            <a:r>
              <a:rPr lang="en-US" altLang="zh-CN" dirty="0" smtClean="0">
                <a:solidFill>
                  <a:srgbClr val="90C226"/>
                </a:solidFill>
              </a:rPr>
              <a:t>3 </a:t>
            </a:r>
            <a:r>
              <a:rPr lang="en-US" altLang="zh-CN" dirty="0" smtClean="0">
                <a:solidFill>
                  <a:srgbClr val="90C226"/>
                </a:solidFill>
              </a:rPr>
              <a:t>Optional</a:t>
            </a:r>
            <a:r>
              <a:rPr lang="en-US" altLang="zh-CN" dirty="0">
                <a:solidFill>
                  <a:srgbClr val="90C226"/>
                </a:solidFill>
              </a:rPr>
              <a:t>-</a:t>
            </a:r>
            <a:r>
              <a:rPr lang="zh-CN" altLang="en-US" dirty="0">
                <a:solidFill>
                  <a:srgbClr val="90C226"/>
                </a:solidFill>
              </a:rPr>
              <a:t>绑定 </a:t>
            </a:r>
            <a:endParaRPr lang="en-US" altLang="zh-CN" dirty="0">
              <a:solidFill>
                <a:srgbClr val="90C226"/>
              </a:solidFill>
            </a:endParaRPr>
          </a:p>
          <a:p>
            <a:r>
              <a:rPr lang="zh-CN" altLang="en-US" dirty="0"/>
              <a:t>可以使用可选项绑定来判断可选项是否包含值，如果包含就把值赋给一个临时的常量或者变量 </a:t>
            </a:r>
            <a:endParaRPr lang="en-US" altLang="zh-CN" dirty="0" smtClean="0"/>
          </a:p>
          <a:p>
            <a:r>
              <a:rPr lang="zh-CN" altLang="en-US" dirty="0" smtClean="0"/>
              <a:t>可选绑定可以</a:t>
            </a:r>
            <a:r>
              <a:rPr lang="zh-CN" altLang="en-US" dirty="0"/>
              <a:t>与 </a:t>
            </a:r>
            <a:r>
              <a:rPr lang="en-US" altLang="zh-CN" dirty="0"/>
              <a:t>if </a:t>
            </a:r>
            <a:r>
              <a:rPr lang="zh-CN" altLang="en-US" dirty="0"/>
              <a:t>和 </a:t>
            </a:r>
            <a:r>
              <a:rPr lang="en-US" altLang="zh-CN" dirty="0"/>
              <a:t>while </a:t>
            </a:r>
            <a:r>
              <a:rPr lang="zh-CN" altLang="en-US" dirty="0"/>
              <a:t>的语句使用来检查可选项内部的值，并赋值给一个变量或常量 </a:t>
            </a:r>
            <a:endParaRPr lang="zh-CN" altLang="en-US" dirty="0"/>
          </a:p>
          <a:p>
            <a:r>
              <a:rPr lang="zh-CN" altLang="en-US" dirty="0"/>
              <a:t>同一个 </a:t>
            </a:r>
            <a:r>
              <a:rPr lang="en-US" altLang="zh-CN" dirty="0"/>
              <a:t>if </a:t>
            </a:r>
            <a:r>
              <a:rPr lang="zh-CN" altLang="en-US" dirty="0"/>
              <a:t>语句中包含多可选项绑定，用逗号分隔即可。如果任一可选绑定结果是 </a:t>
            </a:r>
            <a:r>
              <a:rPr lang="en-US" altLang="zh-CN" dirty="0"/>
              <a:t>nil </a:t>
            </a:r>
            <a:r>
              <a:rPr lang="zh-CN" altLang="en-US" dirty="0"/>
              <a:t>或者布尔 值为 </a:t>
            </a:r>
            <a:r>
              <a:rPr lang="en-US" altLang="zh-CN" dirty="0"/>
              <a:t>false </a:t>
            </a:r>
            <a:r>
              <a:rPr lang="zh-CN" altLang="en-US" dirty="0"/>
              <a:t>，那么整个 </a:t>
            </a:r>
            <a:r>
              <a:rPr lang="en-US" altLang="zh-CN" dirty="0"/>
              <a:t>if </a:t>
            </a:r>
            <a:r>
              <a:rPr lang="zh-CN" altLang="en-US" dirty="0"/>
              <a:t>判断会被看作 </a:t>
            </a:r>
            <a:r>
              <a:rPr lang="en-US" altLang="zh-CN" dirty="0"/>
              <a:t>false </a:t>
            </a:r>
            <a:endParaRPr lang="zh-CN" altLang="en-US" dirty="0"/>
          </a:p>
          <a:p>
            <a:endParaRPr kumimoji="1" lang="zh-CN" altLang="en-US" dirty="0"/>
          </a:p>
        </p:txBody>
      </p:sp>
      <p:pic>
        <p:nvPicPr>
          <p:cNvPr id="4" name="图片 3" descr="屏幕快照 2020-01-02 上午10.26.4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946" y="1420961"/>
            <a:ext cx="6662323" cy="982380"/>
          </a:xfrm>
          <a:prstGeom prst="rect">
            <a:avLst/>
          </a:prstGeom>
        </p:spPr>
      </p:pic>
      <p:pic>
        <p:nvPicPr>
          <p:cNvPr id="5" name="图片 4" descr="屏幕快照 2020-01-02 上午10.29.3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946" y="4652334"/>
            <a:ext cx="6329711" cy="1859176"/>
          </a:xfrm>
          <a:prstGeom prst="rect">
            <a:avLst/>
          </a:prstGeom>
        </p:spPr>
      </p:pic>
    </p:spTree>
    <p:extLst>
      <p:ext uri="{BB962C8B-B14F-4D97-AF65-F5344CB8AC3E}">
        <p14:creationId xmlns:p14="http://schemas.microsoft.com/office/powerpoint/2010/main" val="40952844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272153"/>
            <a:ext cx="8596668" cy="6168798"/>
          </a:xfrm>
        </p:spPr>
        <p:txBody>
          <a:bodyPr/>
          <a:lstStyle/>
          <a:p>
            <a:r>
              <a:rPr lang="en-US" altLang="zh-CN" dirty="0" smtClean="0">
                <a:solidFill>
                  <a:srgbClr val="90C226"/>
                </a:solidFill>
              </a:rPr>
              <a:t>4 </a:t>
            </a:r>
            <a:r>
              <a:rPr lang="en-US" altLang="zh-TW" dirty="0" smtClean="0">
                <a:solidFill>
                  <a:srgbClr val="90C226"/>
                </a:solidFill>
              </a:rPr>
              <a:t>Optional</a:t>
            </a:r>
            <a:r>
              <a:rPr lang="en-US" altLang="zh-TW" dirty="0">
                <a:solidFill>
                  <a:srgbClr val="90C226"/>
                </a:solidFill>
              </a:rPr>
              <a:t>-</a:t>
            </a:r>
            <a:r>
              <a:rPr lang="zh-TW" altLang="en-US" dirty="0">
                <a:solidFill>
                  <a:srgbClr val="90C226"/>
                </a:solidFill>
              </a:rPr>
              <a:t>隐式展开 </a:t>
            </a:r>
            <a:endParaRPr lang="zh-TW" altLang="en-US" dirty="0">
              <a:solidFill>
                <a:srgbClr val="90C226"/>
              </a:solidFill>
            </a:endParaRPr>
          </a:p>
          <a:p>
            <a:pPr>
              <a:lnSpc>
                <a:spcPct val="150000"/>
              </a:lnSpc>
            </a:pPr>
            <a:r>
              <a:rPr lang="zh-TW" altLang="en-US" dirty="0"/>
              <a:t>有些可选项一旦被设定值之后，就会一直拥有值，在这种情况下，就可以去掉检查的需求， 也不必每次访问的时候都进行展开 </a:t>
            </a:r>
            <a:endParaRPr lang="zh-TW" altLang="en-US" dirty="0"/>
          </a:p>
          <a:p>
            <a:pPr>
              <a:lnSpc>
                <a:spcPct val="150000"/>
              </a:lnSpc>
            </a:pPr>
            <a:r>
              <a:rPr lang="zh-TW" altLang="en-US" dirty="0" smtClean="0"/>
              <a:t>通过在</a:t>
            </a:r>
            <a:r>
              <a:rPr lang="zh-TW" altLang="en-US" dirty="0"/>
              <a:t>声明的类型后边添加一个叹号</a:t>
            </a:r>
            <a:r>
              <a:rPr lang="en-US" altLang="zh-TW" dirty="0"/>
              <a:t>( String! )</a:t>
            </a:r>
            <a:r>
              <a:rPr lang="zh-TW" altLang="en-US" dirty="0"/>
              <a:t>而非问号</a:t>
            </a:r>
            <a:r>
              <a:rPr lang="en-US" altLang="zh-TW" dirty="0"/>
              <a:t>( String? ) </a:t>
            </a:r>
            <a:r>
              <a:rPr lang="zh-TW" altLang="en-US" dirty="0"/>
              <a:t>来书写隐式展开可 选项 </a:t>
            </a:r>
            <a:endParaRPr lang="zh-TW" altLang="en-US" dirty="0"/>
          </a:p>
          <a:p>
            <a:pPr>
              <a:lnSpc>
                <a:spcPct val="150000"/>
              </a:lnSpc>
            </a:pPr>
            <a:r>
              <a:rPr lang="zh-TW" altLang="en-US" dirty="0"/>
              <a:t>隐式展开可选项主要被用在 </a:t>
            </a:r>
            <a:r>
              <a:rPr lang="en-US" altLang="zh-TW" dirty="0"/>
              <a:t>Swift </a:t>
            </a:r>
            <a:r>
              <a:rPr lang="zh-TW" altLang="en-US" dirty="0"/>
              <a:t>类的初始化过程中 </a:t>
            </a:r>
            <a:endParaRPr lang="zh-TW" altLang="en-US" dirty="0"/>
          </a:p>
          <a:p>
            <a:endParaRPr kumimoji="1" lang="en-US" altLang="zh-CN" dirty="0" smtClean="0">
              <a:solidFill>
                <a:srgbClr val="90C226"/>
              </a:solidFill>
            </a:endParaRPr>
          </a:p>
          <a:p>
            <a:endParaRPr kumimoji="1" lang="en-US" altLang="zh-CN" dirty="0">
              <a:solidFill>
                <a:srgbClr val="90C226"/>
              </a:solidFill>
            </a:endParaRPr>
          </a:p>
          <a:p>
            <a:endParaRPr kumimoji="1" lang="en-US" altLang="zh-CN" dirty="0" smtClean="0">
              <a:solidFill>
                <a:srgbClr val="90C226"/>
              </a:solidFill>
            </a:endParaRPr>
          </a:p>
          <a:p>
            <a:endParaRPr kumimoji="1" lang="zh-CN" altLang="en-US" dirty="0">
              <a:solidFill>
                <a:srgbClr val="90C226"/>
              </a:solidFill>
            </a:endParaRPr>
          </a:p>
        </p:txBody>
      </p:sp>
      <p:pic>
        <p:nvPicPr>
          <p:cNvPr id="4" name="图片 3" descr="屏幕快照 2020-01-02 上午10.32.0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3693" y="3600855"/>
            <a:ext cx="5937801" cy="988019"/>
          </a:xfrm>
          <a:prstGeom prst="rect">
            <a:avLst/>
          </a:prstGeom>
        </p:spPr>
      </p:pic>
    </p:spTree>
    <p:extLst>
      <p:ext uri="{BB962C8B-B14F-4D97-AF65-F5344CB8AC3E}">
        <p14:creationId xmlns:p14="http://schemas.microsoft.com/office/powerpoint/2010/main" val="457740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73749"/>
            <a:ext cx="8596668" cy="5567614"/>
          </a:xfrm>
        </p:spPr>
        <p:txBody>
          <a:bodyPr/>
          <a:lstStyle/>
          <a:p>
            <a:pPr>
              <a:lnSpc>
                <a:spcPct val="120000"/>
              </a:lnSpc>
            </a:pPr>
            <a:r>
              <a:rPr lang="en-US" altLang="zh-CN" dirty="0">
                <a:solidFill>
                  <a:srgbClr val="90C226"/>
                </a:solidFill>
              </a:rPr>
              <a:t>5 Optional-</a:t>
            </a:r>
            <a:r>
              <a:rPr lang="zh-CN" altLang="en-US" dirty="0">
                <a:solidFill>
                  <a:srgbClr val="90C226"/>
                </a:solidFill>
              </a:rPr>
              <a:t>可选链 </a:t>
            </a:r>
            <a:endParaRPr lang="en-US" altLang="zh-CN" dirty="0">
              <a:solidFill>
                <a:srgbClr val="90C226"/>
              </a:solidFill>
            </a:endParaRPr>
          </a:p>
          <a:p>
            <a:pPr>
              <a:lnSpc>
                <a:spcPct val="120000"/>
              </a:lnSpc>
            </a:pPr>
            <a:r>
              <a:rPr lang="zh-CN" altLang="en-US" dirty="0"/>
              <a:t>可选项后边加问号</a:t>
            </a:r>
            <a:endParaRPr lang="en-US" altLang="zh-CN" dirty="0"/>
          </a:p>
          <a:p>
            <a:pPr>
              <a:lnSpc>
                <a:spcPct val="120000"/>
              </a:lnSpc>
            </a:pPr>
            <a:r>
              <a:rPr lang="zh-CN" altLang="en-US" dirty="0"/>
              <a:t>如果可选项不为 </a:t>
            </a:r>
            <a:r>
              <a:rPr lang="en-US" altLang="zh-CN" dirty="0"/>
              <a:t>nil</a:t>
            </a:r>
            <a:r>
              <a:rPr lang="zh-CN" altLang="en-US" dirty="0"/>
              <a:t>，返回一个可选项结果，否则返回 </a:t>
            </a:r>
            <a:r>
              <a:rPr lang="en-US" altLang="zh-CN" dirty="0"/>
              <a:t>nil </a:t>
            </a:r>
            <a:endParaRPr lang="en-US" altLang="zh-CN" dirty="0" smtClean="0"/>
          </a:p>
          <a:p>
            <a:pPr>
              <a:lnSpc>
                <a:spcPct val="120000"/>
              </a:lnSpc>
            </a:pPr>
            <a:endParaRPr lang="en-US" altLang="zh-CN" dirty="0"/>
          </a:p>
          <a:p>
            <a:pPr>
              <a:lnSpc>
                <a:spcPct val="120000"/>
              </a:lnSpc>
            </a:pPr>
            <a:endParaRPr lang="en-US" altLang="zh-CN" dirty="0" smtClean="0"/>
          </a:p>
          <a:p>
            <a:pPr>
              <a:lnSpc>
                <a:spcPct val="120000"/>
              </a:lnSpc>
            </a:pPr>
            <a:endParaRPr lang="en-US" altLang="zh-CN" dirty="0"/>
          </a:p>
          <a:p>
            <a:pPr>
              <a:lnSpc>
                <a:spcPct val="120000"/>
              </a:lnSpc>
            </a:pPr>
            <a:r>
              <a:rPr kumimoji="1" lang="zh-CN" altLang="en-US" dirty="0">
                <a:solidFill>
                  <a:srgbClr val="FF6600"/>
                </a:solidFill>
              </a:rPr>
              <a:t>直接</a:t>
            </a:r>
            <a:r>
              <a:rPr kumimoji="1" lang="zh-CN" altLang="en-US" dirty="0" smtClean="0">
                <a:solidFill>
                  <a:srgbClr val="FF6600"/>
                </a:solidFill>
              </a:rPr>
              <a:t>使用</a:t>
            </a:r>
            <a:r>
              <a:rPr kumimoji="1" lang="en-US" altLang="zh-CN" dirty="0" smtClean="0">
                <a:solidFill>
                  <a:srgbClr val="FF6600"/>
                </a:solidFill>
              </a:rPr>
              <a:t>count</a:t>
            </a:r>
            <a:r>
              <a:rPr kumimoji="1" lang="zh-CN" altLang="en-US" dirty="0" smtClean="0">
                <a:solidFill>
                  <a:srgbClr val="FF6600"/>
                </a:solidFill>
              </a:rPr>
              <a:t>会报错</a:t>
            </a:r>
            <a:r>
              <a:rPr kumimoji="1" lang="zh-CN" altLang="en-US" dirty="0">
                <a:solidFill>
                  <a:srgbClr val="FF6600"/>
                </a:solidFill>
              </a:rPr>
              <a:t>，在</a:t>
            </a:r>
            <a:r>
              <a:rPr kumimoji="1" lang="en-US" altLang="zh-CN" dirty="0">
                <a:solidFill>
                  <a:srgbClr val="FF6600"/>
                </a:solidFill>
              </a:rPr>
              <a:t>String</a:t>
            </a:r>
            <a:r>
              <a:rPr kumimoji="1" lang="zh-CN" altLang="en-US" dirty="0">
                <a:solidFill>
                  <a:srgbClr val="FF6600"/>
                </a:solidFill>
              </a:rPr>
              <a:t>可选项后加？访问其属性。可以得到</a:t>
            </a:r>
            <a:r>
              <a:rPr kumimoji="1" lang="en-US" altLang="zh-CN" dirty="0">
                <a:solidFill>
                  <a:srgbClr val="FF6600"/>
                </a:solidFill>
              </a:rPr>
              <a:t>count</a:t>
            </a:r>
            <a:r>
              <a:rPr kumimoji="1" lang="zh-CN" altLang="en-US" dirty="0">
                <a:solidFill>
                  <a:srgbClr val="FF6600"/>
                </a:solidFill>
              </a:rPr>
              <a:t>常量，</a:t>
            </a:r>
          </a:p>
          <a:p>
            <a:pPr marL="0" indent="0">
              <a:lnSpc>
                <a:spcPct val="120000"/>
              </a:lnSpc>
              <a:buNone/>
            </a:pPr>
            <a:r>
              <a:rPr kumimoji="1" lang="zh-CN" altLang="en-US" dirty="0">
                <a:solidFill>
                  <a:srgbClr val="FF6600"/>
                </a:solidFill>
              </a:rPr>
              <a:t>但是此时得到的</a:t>
            </a:r>
            <a:r>
              <a:rPr kumimoji="1" lang="en-US" altLang="zh-CN" dirty="0">
                <a:solidFill>
                  <a:srgbClr val="FF6600"/>
                </a:solidFill>
              </a:rPr>
              <a:t>count</a:t>
            </a:r>
            <a:r>
              <a:rPr kumimoji="1" lang="zh-CN" altLang="en-US" dirty="0">
                <a:solidFill>
                  <a:srgbClr val="FF6600"/>
                </a:solidFill>
              </a:rPr>
              <a:t>还是一个可选项结果（第二条），直接调用会出问题</a:t>
            </a:r>
          </a:p>
          <a:p>
            <a:pPr marL="0" indent="0">
              <a:lnSpc>
                <a:spcPct val="120000"/>
              </a:lnSpc>
              <a:buNone/>
            </a:pPr>
            <a:r>
              <a:rPr kumimoji="1" lang="zh-CN" altLang="en-US" dirty="0">
                <a:solidFill>
                  <a:srgbClr val="FF6600"/>
                </a:solidFill>
              </a:rPr>
              <a:t>继续对</a:t>
            </a:r>
            <a:r>
              <a:rPr kumimoji="1" lang="en-US" altLang="zh-CN" dirty="0">
                <a:solidFill>
                  <a:srgbClr val="FF6600"/>
                </a:solidFill>
              </a:rPr>
              <a:t>count</a:t>
            </a:r>
            <a:r>
              <a:rPr kumimoji="1" lang="zh-CN" altLang="en-US" dirty="0">
                <a:solidFill>
                  <a:srgbClr val="FF6600"/>
                </a:solidFill>
              </a:rPr>
              <a:t>进行展开等操作。</a:t>
            </a:r>
          </a:p>
          <a:p>
            <a:pPr>
              <a:lnSpc>
                <a:spcPct val="120000"/>
              </a:lnSpc>
            </a:pPr>
            <a:r>
              <a:rPr lang="en-US" altLang="zh-CN" dirty="0" smtClean="0"/>
              <a:t> </a:t>
            </a:r>
            <a:endParaRPr lang="zh-CN" altLang="en-US" dirty="0"/>
          </a:p>
          <a:p>
            <a:pPr>
              <a:lnSpc>
                <a:spcPct val="120000"/>
              </a:lnSpc>
            </a:pPr>
            <a:endParaRPr kumimoji="1" lang="zh-CN" altLang="en-US" dirty="0"/>
          </a:p>
        </p:txBody>
      </p:sp>
      <p:pic>
        <p:nvPicPr>
          <p:cNvPr id="4" name="图片 3" descr="屏幕快照 2020-01-02 上午10.36.0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7545" y="2001877"/>
            <a:ext cx="3556000" cy="1143000"/>
          </a:xfrm>
          <a:prstGeom prst="rect">
            <a:avLst/>
          </a:prstGeom>
        </p:spPr>
      </p:pic>
      <p:pic>
        <p:nvPicPr>
          <p:cNvPr id="6" name="图片 5" descr="屏幕快照 2020-01-02 上午10.40.3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334" y="4638726"/>
            <a:ext cx="6536089" cy="2064028"/>
          </a:xfrm>
          <a:prstGeom prst="rect">
            <a:avLst/>
          </a:prstGeom>
        </p:spPr>
      </p:pic>
    </p:spTree>
    <p:extLst>
      <p:ext uri="{BB962C8B-B14F-4D97-AF65-F5344CB8AC3E}">
        <p14:creationId xmlns:p14="http://schemas.microsoft.com/office/powerpoint/2010/main" val="37862418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609600"/>
            <a:ext cx="8596668" cy="485935"/>
          </a:xfrm>
        </p:spPr>
        <p:txBody>
          <a:bodyPr>
            <a:normAutofit/>
          </a:bodyPr>
          <a:lstStyle/>
          <a:p>
            <a:r>
              <a:rPr kumimoji="1" lang="zh-CN" altLang="en-US" sz="2400" dirty="0" smtClean="0"/>
              <a:t>字符串</a:t>
            </a:r>
            <a:endParaRPr kumimoji="1" lang="zh-CN" altLang="en-US" sz="2400" dirty="0"/>
          </a:p>
        </p:txBody>
      </p:sp>
      <p:sp>
        <p:nvSpPr>
          <p:cNvPr id="3" name="内容占位符 2"/>
          <p:cNvSpPr>
            <a:spLocks noGrp="1"/>
          </p:cNvSpPr>
          <p:nvPr>
            <p:ph idx="1"/>
          </p:nvPr>
        </p:nvSpPr>
        <p:spPr>
          <a:xfrm>
            <a:off x="677334" y="1095535"/>
            <a:ext cx="8596668" cy="5520042"/>
          </a:xfrm>
        </p:spPr>
        <p:txBody>
          <a:bodyPr/>
          <a:lstStyle/>
          <a:p>
            <a:r>
              <a:rPr lang="zh-CN" altLang="en-US" dirty="0" smtClean="0"/>
              <a:t>字符串的初始化：</a:t>
            </a:r>
            <a:endParaRPr lang="en-US" altLang="zh-CN" dirty="0" smtClean="0"/>
          </a:p>
          <a:p>
            <a:pPr>
              <a:buFont typeface="+mj-lt"/>
              <a:buAutoNum type="arabicPeriod"/>
            </a:pPr>
            <a:r>
              <a:rPr lang="zh-CN" altLang="en-US" dirty="0" smtClean="0"/>
              <a:t>初始化语法器</a:t>
            </a:r>
            <a:endParaRPr lang="en-US" altLang="zh-CN" dirty="0" smtClean="0"/>
          </a:p>
          <a:p>
            <a:endParaRPr lang="en-US" altLang="zh-CN" dirty="0" smtClean="0"/>
          </a:p>
          <a:p>
            <a:endParaRPr lang="en-US" altLang="zh-CN" dirty="0" smtClean="0"/>
          </a:p>
          <a:p>
            <a:pPr marL="0" indent="0">
              <a:buNone/>
            </a:pPr>
            <a:endParaRPr lang="en-US" altLang="zh-CN" dirty="0" smtClean="0"/>
          </a:p>
          <a:p>
            <a:pPr>
              <a:buFont typeface="+mj-lt"/>
              <a:buAutoNum type="arabicPeriod"/>
            </a:pPr>
            <a:r>
              <a:rPr lang="zh-CN" altLang="en-US" dirty="0" smtClean="0"/>
              <a:t>字面量</a:t>
            </a:r>
            <a:endParaRPr lang="en-US" altLang="zh-CN" dirty="0" smtClean="0"/>
          </a:p>
          <a:p>
            <a:pPr marL="0" indent="0">
              <a:buNone/>
            </a:pPr>
            <a:r>
              <a:rPr lang="zh-CN" altLang="en-US" dirty="0" smtClean="0"/>
              <a:t>字符串字面量是被双引号</a:t>
            </a:r>
            <a:r>
              <a:rPr lang="en-US" altLang="zh-CN" dirty="0"/>
              <a:t>(”)</a:t>
            </a:r>
            <a:r>
              <a:rPr lang="zh-CN" altLang="en-US" dirty="0"/>
              <a:t>包裹的固定顺序文本字</a:t>
            </a:r>
            <a:r>
              <a:rPr lang="zh-CN" altLang="en-US" dirty="0" smtClean="0"/>
              <a:t>符</a:t>
            </a:r>
            <a:endParaRPr lang="en-US" altLang="zh-CN" dirty="0" smtClean="0"/>
          </a:p>
          <a:p>
            <a:pPr marL="0" indent="0">
              <a:buNone/>
            </a:pPr>
            <a:r>
              <a:rPr lang="zh-CN" altLang="en-US" dirty="0" smtClean="0"/>
              <a:t> </a:t>
            </a:r>
            <a:r>
              <a:rPr lang="en-US" altLang="zh-CN" dirty="0"/>
              <a:t>Swift </a:t>
            </a:r>
            <a:r>
              <a:rPr lang="zh-CN" altLang="en-US" dirty="0"/>
              <a:t>会为 </a:t>
            </a:r>
            <a:r>
              <a:rPr lang="en-US" altLang="zh-CN" dirty="0" err="1"/>
              <a:t>str</a:t>
            </a:r>
            <a:r>
              <a:rPr lang="en-US" altLang="zh-CN" dirty="0"/>
              <a:t> </a:t>
            </a:r>
            <a:r>
              <a:rPr lang="zh-CN" altLang="en-US" dirty="0"/>
              <a:t>常量推断类型为 </a:t>
            </a:r>
            <a:r>
              <a:rPr lang="en-US" altLang="zh-CN" dirty="0"/>
              <a:t>String </a:t>
            </a:r>
            <a:endParaRPr lang="en-US" altLang="zh-CN" dirty="0" smtClean="0"/>
          </a:p>
          <a:p>
            <a:pPr marL="0" indent="0">
              <a:buNone/>
            </a:pPr>
            <a:endParaRPr lang="zh-CN" altLang="en-US" dirty="0"/>
          </a:p>
          <a:p>
            <a:pPr>
              <a:buFont typeface="+mj-lt"/>
              <a:buAutoNum type="arabicPeriod" startAt="3"/>
            </a:pPr>
            <a:r>
              <a:rPr kumimoji="1" lang="zh-CN" altLang="en-US" dirty="0" smtClean="0"/>
              <a:t>字符串拼接</a:t>
            </a:r>
            <a:endParaRPr kumimoji="1" lang="en-US" altLang="zh-CN" dirty="0" smtClean="0"/>
          </a:p>
          <a:p>
            <a:pPr marL="0" indent="0">
              <a:buNone/>
            </a:pPr>
            <a:endParaRPr kumimoji="1" lang="zh-CN" altLang="en-US" dirty="0"/>
          </a:p>
        </p:txBody>
      </p:sp>
      <p:pic>
        <p:nvPicPr>
          <p:cNvPr id="4" name="图片 3" descr="屏幕快照 2019-12-31 上午11.38.1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398" y="2244700"/>
            <a:ext cx="3429000" cy="939800"/>
          </a:xfrm>
          <a:prstGeom prst="rect">
            <a:avLst/>
          </a:prstGeom>
        </p:spPr>
      </p:pic>
      <p:pic>
        <p:nvPicPr>
          <p:cNvPr id="5" name="图片 4" descr="屏幕快照 2019-12-31 上午11.40.5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398" y="4600969"/>
            <a:ext cx="3670300" cy="406400"/>
          </a:xfrm>
          <a:prstGeom prst="rect">
            <a:avLst/>
          </a:prstGeom>
        </p:spPr>
      </p:pic>
      <p:pic>
        <p:nvPicPr>
          <p:cNvPr id="6" name="图片 5" descr="屏幕快照 2019-12-31 下午2.07.5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8398" y="5408609"/>
            <a:ext cx="3187700" cy="1016000"/>
          </a:xfrm>
          <a:prstGeom prst="rect">
            <a:avLst/>
          </a:prstGeom>
        </p:spPr>
      </p:pic>
    </p:spTree>
    <p:extLst>
      <p:ext uri="{BB962C8B-B14F-4D97-AF65-F5344CB8AC3E}">
        <p14:creationId xmlns:p14="http://schemas.microsoft.com/office/powerpoint/2010/main" val="4040721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7334" y="443007"/>
            <a:ext cx="8596668" cy="5598355"/>
          </a:xfrm>
        </p:spPr>
        <p:txBody>
          <a:bodyPr/>
          <a:lstStyle/>
          <a:p>
            <a:pPr>
              <a:buFont typeface="+mj-lt"/>
              <a:buAutoNum type="arabicPeriod" startAt="4"/>
            </a:pPr>
            <a:r>
              <a:rPr kumimoji="1" lang="zh-CN" altLang="en-US" dirty="0" smtClean="0"/>
              <a:t>字符串拼接</a:t>
            </a:r>
            <a:endParaRPr kumimoji="1" lang="en-US" altLang="zh-CN" dirty="0" smtClean="0"/>
          </a:p>
          <a:p>
            <a:pPr marL="0" indent="0">
              <a:buNone/>
            </a:pPr>
            <a:endParaRPr kumimoji="1" lang="zh-CN" altLang="en-US" dirty="0"/>
          </a:p>
        </p:txBody>
      </p:sp>
      <p:pic>
        <p:nvPicPr>
          <p:cNvPr id="4" name="图片 3" descr="屏幕快照 2019-12-31 下午2.39.1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831499"/>
            <a:ext cx="8869990" cy="1957438"/>
          </a:xfrm>
          <a:prstGeom prst="rect">
            <a:avLst/>
          </a:prstGeom>
        </p:spPr>
      </p:pic>
      <p:sp>
        <p:nvSpPr>
          <p:cNvPr id="7" name="文本框 6"/>
          <p:cNvSpPr txBox="1"/>
          <p:nvPr/>
        </p:nvSpPr>
        <p:spPr>
          <a:xfrm>
            <a:off x="677334" y="2886852"/>
            <a:ext cx="2852063" cy="369332"/>
          </a:xfrm>
          <a:prstGeom prst="rect">
            <a:avLst/>
          </a:prstGeom>
          <a:noFill/>
        </p:spPr>
        <p:txBody>
          <a:bodyPr wrap="none" rtlCol="0">
            <a:spAutoFit/>
          </a:bodyPr>
          <a:lstStyle/>
          <a:p>
            <a:pPr marL="342900" indent="-342900">
              <a:buClr>
                <a:schemeClr val="accent1"/>
              </a:buClr>
              <a:buFont typeface="+mj-lt"/>
              <a:buAutoNum type="arabicPeriod" startAt="5"/>
            </a:pPr>
            <a:r>
              <a:rPr kumimoji="1" lang="zh-CN" altLang="en-US" dirty="0" smtClean="0"/>
              <a:t>获取字串与字符串比较</a:t>
            </a:r>
            <a:endParaRPr kumimoji="1" lang="zh-CN" altLang="en-US" dirty="0"/>
          </a:p>
        </p:txBody>
      </p:sp>
      <p:pic>
        <p:nvPicPr>
          <p:cNvPr id="9" name="图片 8" descr="屏幕快照 2019-12-31 下午2.44.2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334" y="3256184"/>
            <a:ext cx="7518374" cy="2955199"/>
          </a:xfrm>
          <a:prstGeom prst="rect">
            <a:avLst/>
          </a:prstGeom>
        </p:spPr>
      </p:pic>
    </p:spTree>
    <p:extLst>
      <p:ext uri="{BB962C8B-B14F-4D97-AF65-F5344CB8AC3E}">
        <p14:creationId xmlns:p14="http://schemas.microsoft.com/office/powerpoint/2010/main" val="1911074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402863"/>
            <a:ext cx="8596668" cy="650510"/>
          </a:xfrm>
        </p:spPr>
        <p:txBody>
          <a:bodyPr/>
          <a:lstStyle/>
          <a:p>
            <a:r>
              <a:rPr kumimoji="1" lang="zh-CN" altLang="en-US" dirty="0" smtClean="0"/>
              <a:t>赋值和运算符</a:t>
            </a:r>
            <a:endParaRPr kumimoji="1" lang="zh-CN" altLang="en-US" dirty="0"/>
          </a:p>
        </p:txBody>
      </p:sp>
      <p:sp>
        <p:nvSpPr>
          <p:cNvPr id="3" name="内容占位符 2"/>
          <p:cNvSpPr>
            <a:spLocks noGrp="1"/>
          </p:cNvSpPr>
          <p:nvPr>
            <p:ph idx="1"/>
          </p:nvPr>
        </p:nvSpPr>
        <p:spPr>
          <a:xfrm>
            <a:off x="677334" y="1053373"/>
            <a:ext cx="8596668" cy="4987989"/>
          </a:xfrm>
        </p:spPr>
        <p:txBody>
          <a:bodyPr>
            <a:normAutofit/>
          </a:bodyPr>
          <a:lstStyle/>
          <a:p>
            <a:pPr marL="0" indent="0">
              <a:buNone/>
            </a:pPr>
            <a:r>
              <a:rPr lang="en-US" altLang="zh-CN" dirty="0" smtClean="0">
                <a:solidFill>
                  <a:schemeClr val="accent1"/>
                </a:solidFill>
              </a:rPr>
              <a:t>  </a:t>
            </a:r>
            <a:r>
              <a:rPr lang="zh-CN" altLang="en-US" dirty="0" smtClean="0">
                <a:solidFill>
                  <a:schemeClr val="accent1"/>
                </a:solidFill>
              </a:rPr>
              <a:t>基本</a:t>
            </a:r>
            <a:r>
              <a:rPr lang="zh-CN" altLang="en-US" dirty="0">
                <a:solidFill>
                  <a:schemeClr val="accent1"/>
                </a:solidFill>
              </a:rPr>
              <a:t>概念 </a:t>
            </a:r>
            <a:endParaRPr lang="en-US" altLang="zh-CN" dirty="0" smtClean="0">
              <a:solidFill>
                <a:schemeClr val="accent1"/>
              </a:solidFill>
            </a:endParaRPr>
          </a:p>
          <a:p>
            <a:r>
              <a:rPr lang="zh-CN" altLang="en-US" dirty="0" smtClean="0"/>
              <a:t>一元运算符对一个</a:t>
            </a:r>
            <a:r>
              <a:rPr lang="zh-CN" altLang="en-US" dirty="0"/>
              <a:t>目标进行操作。一元前缀运算符</a:t>
            </a:r>
            <a:r>
              <a:rPr lang="en-US" altLang="zh-CN" dirty="0"/>
              <a:t>(</a:t>
            </a:r>
            <a:r>
              <a:rPr lang="zh-CN" altLang="en-US" dirty="0"/>
              <a:t>如 </a:t>
            </a:r>
            <a:r>
              <a:rPr lang="en-US" altLang="zh-CN" dirty="0"/>
              <a:t>!b)</a:t>
            </a:r>
            <a:r>
              <a:rPr lang="zh-CN" altLang="en-US" dirty="0"/>
              <a:t>，一元后缀运算符</a:t>
            </a:r>
            <a:r>
              <a:rPr lang="en-US" altLang="zh-CN" dirty="0"/>
              <a:t>(b!)</a:t>
            </a:r>
            <a:r>
              <a:rPr lang="zh-CN" altLang="en-US" dirty="0"/>
              <a:t>。 </a:t>
            </a:r>
          </a:p>
          <a:p>
            <a:r>
              <a:rPr lang="zh-CN" altLang="en-US" dirty="0"/>
              <a:t>二元运算符对两个目标进行操作</a:t>
            </a:r>
            <a:r>
              <a:rPr lang="en-US" altLang="zh-CN" dirty="0"/>
              <a:t>(</a:t>
            </a:r>
            <a:r>
              <a:rPr lang="zh-CN" altLang="en-US" dirty="0"/>
              <a:t>比如 </a:t>
            </a:r>
            <a:r>
              <a:rPr lang="en-US" altLang="zh-CN" dirty="0"/>
              <a:t>a + b )</a:t>
            </a:r>
            <a:r>
              <a:rPr lang="zh-CN" altLang="en-US" dirty="0"/>
              <a:t>同时因为它们出现在两个目标之间，所以是中 缀。 </a:t>
            </a:r>
          </a:p>
          <a:p>
            <a:r>
              <a:rPr lang="zh-CN" altLang="en-US" dirty="0"/>
              <a:t>三元运算符操作三个目标。</a:t>
            </a:r>
            <a:r>
              <a:rPr lang="en-US" altLang="zh-CN" dirty="0"/>
              <a:t>Swift </a:t>
            </a:r>
            <a:r>
              <a:rPr lang="zh-CN" altLang="en-US" dirty="0"/>
              <a:t>语言也仅有一个三元运算符，三元条件运算符</a:t>
            </a:r>
            <a:r>
              <a:rPr lang="en-US" altLang="zh-CN" dirty="0"/>
              <a:t>( a ? b : c )</a:t>
            </a:r>
            <a:r>
              <a:rPr lang="zh-CN" altLang="en-US" dirty="0"/>
              <a:t>。 </a:t>
            </a:r>
          </a:p>
          <a:p>
            <a:pPr marL="0" indent="0">
              <a:buNone/>
            </a:pPr>
            <a:r>
              <a:rPr lang="en-US" altLang="zh-CN" dirty="0">
                <a:solidFill>
                  <a:srgbClr val="90C226"/>
                </a:solidFill>
              </a:rPr>
              <a:t>Swift </a:t>
            </a:r>
            <a:r>
              <a:rPr lang="zh-CN" altLang="en-US" dirty="0">
                <a:solidFill>
                  <a:srgbClr val="90C226"/>
                </a:solidFill>
              </a:rPr>
              <a:t>运算符的改进 </a:t>
            </a:r>
          </a:p>
          <a:p>
            <a:r>
              <a:rPr lang="zh-CN" altLang="en-US" dirty="0"/>
              <a:t>赋值符号</a:t>
            </a:r>
            <a:r>
              <a:rPr lang="en-US" altLang="zh-CN" dirty="0"/>
              <a:t>( = )</a:t>
            </a:r>
            <a:r>
              <a:rPr lang="zh-CN" altLang="en-US" dirty="0"/>
              <a:t>不会返回值，以防它被误用于等于符号</a:t>
            </a:r>
            <a:r>
              <a:rPr lang="en-US" altLang="zh-CN" dirty="0"/>
              <a:t>( == )</a:t>
            </a:r>
            <a:r>
              <a:rPr lang="zh-CN" altLang="en-US" dirty="0"/>
              <a:t>的意图上。 </a:t>
            </a:r>
          </a:p>
          <a:p>
            <a:r>
              <a:rPr lang="en-US" altLang="zh-CN" dirty="0"/>
              <a:t>Swift </a:t>
            </a:r>
            <a:r>
              <a:rPr lang="zh-CN" altLang="en-US" dirty="0"/>
              <a:t>在支持 </a:t>
            </a:r>
            <a:r>
              <a:rPr lang="en-US" altLang="zh-CN" dirty="0"/>
              <a:t>C </a:t>
            </a:r>
            <a:r>
              <a:rPr lang="zh-CN" altLang="en-US" dirty="0"/>
              <a:t>中的大多数标准运算符的同时也增加了一些排除常见代码错误的能力</a:t>
            </a:r>
            <a:r>
              <a:rPr lang="en-US" altLang="zh-CN" dirty="0"/>
              <a:t>: </a:t>
            </a:r>
            <a:endParaRPr lang="zh-CN" altLang="en-US" dirty="0"/>
          </a:p>
          <a:p>
            <a:r>
              <a:rPr lang="zh-CN" altLang="en-US" dirty="0"/>
              <a:t>算数符号</a:t>
            </a:r>
            <a:r>
              <a:rPr lang="en-US" altLang="zh-CN" dirty="0"/>
              <a:t>( + , - , * , / , % </a:t>
            </a:r>
            <a:r>
              <a:rPr lang="zh-CN" altLang="en-US" dirty="0"/>
              <a:t>以及其他</a:t>
            </a:r>
            <a:r>
              <a:rPr lang="en-US" altLang="zh-CN" dirty="0"/>
              <a:t>)</a:t>
            </a:r>
            <a:r>
              <a:rPr lang="zh-CN" altLang="en-US" dirty="0"/>
              <a:t>可以检测并阻止值溢出，以避免你在操作比储存类型 允许的范围更大或者更小的数字时得到各种奇奇怪怪的结果。 </a:t>
            </a:r>
          </a:p>
          <a:p>
            <a:pPr marL="0" indent="0">
              <a:buNone/>
            </a:pPr>
            <a:endParaRPr kumimoji="1" lang="zh-CN" altLang="en-US" dirty="0"/>
          </a:p>
        </p:txBody>
      </p:sp>
    </p:spTree>
    <p:extLst>
      <p:ext uri="{BB962C8B-B14F-4D97-AF65-F5344CB8AC3E}">
        <p14:creationId xmlns:p14="http://schemas.microsoft.com/office/powerpoint/2010/main" val="196980035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651A4D49-B7D7-4745-AEB8-8AB723285A92}"/>
              </a:ext>
            </a:extLst>
          </p:cNvPr>
          <p:cNvSpPr>
            <a:spLocks noGrp="1"/>
          </p:cNvSpPr>
          <p:nvPr>
            <p:ph type="title"/>
          </p:nvPr>
        </p:nvSpPr>
        <p:spPr>
          <a:xfrm>
            <a:off x="677334" y="559358"/>
            <a:ext cx="8596668" cy="1320800"/>
          </a:xfrm>
        </p:spPr>
        <p:txBody>
          <a:bodyPr>
            <a:normAutofit/>
          </a:bodyPr>
          <a:lstStyle/>
          <a:p>
            <a:pPr algn="ctr"/>
            <a:r>
              <a:rPr kumimoji="1" lang="en-US" altLang="zh-CN" sz="4800" dirty="0"/>
              <a:t>Swift</a:t>
            </a:r>
            <a:r>
              <a:rPr kumimoji="1" lang="zh-CN" altLang="en-US" sz="4800" dirty="0"/>
              <a:t>是什么？</a:t>
            </a:r>
          </a:p>
        </p:txBody>
      </p:sp>
      <p:sp>
        <p:nvSpPr>
          <p:cNvPr id="3" name="内容占位符 2">
            <a:extLst>
              <a:ext uri="{FF2B5EF4-FFF2-40B4-BE49-F238E27FC236}">
                <a16:creationId xmlns="" xmlns:a16="http://schemas.microsoft.com/office/drawing/2014/main" id="{E565C77C-ACDD-814A-97E9-D869D1DCA0DB}"/>
              </a:ext>
            </a:extLst>
          </p:cNvPr>
          <p:cNvSpPr>
            <a:spLocks noGrp="1"/>
          </p:cNvSpPr>
          <p:nvPr>
            <p:ph idx="1"/>
          </p:nvPr>
        </p:nvSpPr>
        <p:spPr>
          <a:xfrm>
            <a:off x="677334" y="1971906"/>
            <a:ext cx="9280858" cy="4566680"/>
          </a:xfrm>
        </p:spPr>
        <p:txBody>
          <a:bodyPr>
            <a:normAutofit/>
          </a:bodyPr>
          <a:lstStyle/>
          <a:p>
            <a:r>
              <a:rPr lang="en" altLang="zh-CN" dirty="0"/>
              <a:t>Swift</a:t>
            </a:r>
            <a:r>
              <a:rPr lang="zh-CN" altLang="en" dirty="0"/>
              <a:t>，</a:t>
            </a:r>
            <a:r>
              <a:rPr lang="zh-CN" altLang="en-US" dirty="0"/>
              <a:t>苹果于</a:t>
            </a:r>
            <a:r>
              <a:rPr lang="en-US" altLang="zh-CN" dirty="0"/>
              <a:t>2014</a:t>
            </a:r>
            <a:r>
              <a:rPr lang="zh-CN" altLang="en-US" dirty="0"/>
              <a:t>年</a:t>
            </a:r>
            <a:r>
              <a:rPr lang="en" altLang="zh-CN" dirty="0">
                <a:hlinkClick r:id="rId2"/>
              </a:rPr>
              <a:t>WWDC</a:t>
            </a:r>
            <a:r>
              <a:rPr lang="zh-CN" altLang="en-US" dirty="0"/>
              <a:t>苹果开发者大会发布的新开发语言，可与</a:t>
            </a:r>
            <a:r>
              <a:rPr lang="en" altLang="zh-CN" dirty="0">
                <a:hlinkClick r:id="rId3"/>
              </a:rPr>
              <a:t>Objective-C</a:t>
            </a:r>
            <a:r>
              <a:rPr lang="zh-CN" altLang="en-US" dirty="0"/>
              <a:t>共同运行于</a:t>
            </a:r>
            <a:r>
              <a:rPr lang="en" altLang="zh-CN" dirty="0">
                <a:hlinkClick r:id="rId4"/>
              </a:rPr>
              <a:t>macOS</a:t>
            </a:r>
            <a:r>
              <a:rPr lang="zh-CN" altLang="en-US" dirty="0"/>
              <a:t>和</a:t>
            </a:r>
            <a:r>
              <a:rPr lang="en" altLang="zh-CN" dirty="0">
                <a:hlinkClick r:id="rId5"/>
              </a:rPr>
              <a:t>iOS</a:t>
            </a:r>
            <a:r>
              <a:rPr lang="zh-CN" altLang="en-US" dirty="0"/>
              <a:t>平台，用于搭建基于苹果平台的应用程序。</a:t>
            </a:r>
          </a:p>
          <a:p>
            <a:r>
              <a:rPr lang="en" altLang="zh-CN" dirty="0"/>
              <a:t>Swift</a:t>
            </a:r>
            <a:r>
              <a:rPr lang="zh-CN" altLang="en-US" dirty="0"/>
              <a:t>是一款易学易用的编程语言，而且它还是第一套具有与脚本语言同样的表现力和趣味性的系统编程语言。</a:t>
            </a:r>
            <a:r>
              <a:rPr lang="en" altLang="zh-CN" dirty="0"/>
              <a:t>Swift</a:t>
            </a:r>
            <a:r>
              <a:rPr lang="zh-CN" altLang="en-US" dirty="0"/>
              <a:t>的设计以安全为出发点，以避免各种常见的编程错误类别。</a:t>
            </a:r>
          </a:p>
          <a:p>
            <a:r>
              <a:rPr lang="en-US" altLang="zh-CN" dirty="0"/>
              <a:t>2015</a:t>
            </a:r>
            <a:r>
              <a:rPr lang="zh-CN" altLang="en-US" dirty="0"/>
              <a:t>年</a:t>
            </a:r>
            <a:r>
              <a:rPr lang="en-US" altLang="zh-CN" dirty="0"/>
              <a:t>12</a:t>
            </a:r>
            <a:r>
              <a:rPr lang="zh-CN" altLang="en-US" dirty="0"/>
              <a:t>月</a:t>
            </a:r>
            <a:r>
              <a:rPr lang="en-US" altLang="zh-CN" dirty="0"/>
              <a:t>4</a:t>
            </a:r>
            <a:r>
              <a:rPr lang="zh-CN" altLang="en-US" dirty="0"/>
              <a:t>日，</a:t>
            </a:r>
            <a:r>
              <a:rPr lang="zh-CN" altLang="en-US" dirty="0">
                <a:hlinkClick r:id="rId6"/>
              </a:rPr>
              <a:t>苹果</a:t>
            </a:r>
            <a:r>
              <a:rPr lang="zh-CN" altLang="en-US" dirty="0"/>
              <a:t>公司宣布其</a:t>
            </a:r>
            <a:r>
              <a:rPr lang="en" altLang="zh-CN" dirty="0"/>
              <a:t>Swift</a:t>
            </a:r>
            <a:r>
              <a:rPr lang="zh-CN" altLang="en-US" dirty="0"/>
              <a:t>编程语言现在开放源代码。</a:t>
            </a:r>
            <a:endParaRPr lang="en-US" altLang="zh-CN" dirty="0"/>
          </a:p>
          <a:p>
            <a:endParaRPr kumimoji="1" lang="zh-CN" altLang="en-US" dirty="0"/>
          </a:p>
        </p:txBody>
      </p:sp>
      <p:grpSp>
        <p:nvGrpSpPr>
          <p:cNvPr id="10" name="组合 9">
            <a:extLst>
              <a:ext uri="{FF2B5EF4-FFF2-40B4-BE49-F238E27FC236}">
                <a16:creationId xmlns="" xmlns:a16="http://schemas.microsoft.com/office/drawing/2014/main" id="{6986A0B9-C998-8140-AE51-07E2AAC1323F}"/>
              </a:ext>
            </a:extLst>
          </p:cNvPr>
          <p:cNvGrpSpPr/>
          <p:nvPr/>
        </p:nvGrpSpPr>
        <p:grpSpPr>
          <a:xfrm>
            <a:off x="762525" y="3628947"/>
            <a:ext cx="9195667" cy="1720610"/>
            <a:chOff x="762525" y="3628947"/>
            <a:chExt cx="9195667" cy="1720610"/>
          </a:xfrm>
        </p:grpSpPr>
        <p:pic>
          <p:nvPicPr>
            <p:cNvPr id="1025" name="Picture 1" descr="page8image35021968">
              <a:extLst>
                <a:ext uri="{FF2B5EF4-FFF2-40B4-BE49-F238E27FC236}">
                  <a16:creationId xmlns="" xmlns:a16="http://schemas.microsoft.com/office/drawing/2014/main" id="{1879DA0E-6CFB-1E4E-B805-ED6C5D527EF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2525" y="3628947"/>
              <a:ext cx="8511477" cy="1720610"/>
            </a:xfrm>
            <a:prstGeom prst="rect">
              <a:avLst/>
            </a:prstGeom>
            <a:noFill/>
            <a:extLst>
              <a:ext uri="{909E8E84-426E-40dd-AFC4-6F175D3DCCD1}">
                <a14:hiddenFill xmlns:a14="http://schemas.microsoft.com/office/drawing/2010/main">
                  <a:solidFill>
                    <a:srgbClr val="FFFFFF"/>
                  </a:solidFill>
                </a14:hiddenFill>
              </a:ext>
            </a:extLst>
          </p:spPr>
        </p:pic>
        <p:sp>
          <p:nvSpPr>
            <p:cNvPr id="5" name="圆角矩形 4">
              <a:extLst>
                <a:ext uri="{FF2B5EF4-FFF2-40B4-BE49-F238E27FC236}">
                  <a16:creationId xmlns="" xmlns:a16="http://schemas.microsoft.com/office/drawing/2014/main" id="{530B80B1-79B4-B94C-A1F5-F3AD4E3AC18B}"/>
                </a:ext>
              </a:extLst>
            </p:cNvPr>
            <p:cNvSpPr/>
            <p:nvPr/>
          </p:nvSpPr>
          <p:spPr>
            <a:xfrm>
              <a:off x="9274002" y="4684734"/>
              <a:ext cx="684190" cy="3507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chemeClr val="tx1"/>
                  </a:solidFill>
                  <a:latin typeface="Heiti SC Medium" pitchFamily="2" charset="-128"/>
                  <a:ea typeface="Heiti SC Medium" pitchFamily="2" charset="-128"/>
                </a:rPr>
                <a:t>2019-09</a:t>
              </a:r>
              <a:endParaRPr kumimoji="1" lang="zh-CN" altLang="en-US" sz="1000" dirty="0">
                <a:solidFill>
                  <a:schemeClr val="tx1"/>
                </a:solidFill>
                <a:latin typeface="Heiti SC Medium" pitchFamily="2" charset="-128"/>
                <a:ea typeface="Heiti SC Medium" pitchFamily="2" charset="-128"/>
              </a:endParaRPr>
            </a:p>
          </p:txBody>
        </p:sp>
        <p:cxnSp>
          <p:nvCxnSpPr>
            <p:cNvPr id="7" name="直线连接符 6">
              <a:extLst>
                <a:ext uri="{FF2B5EF4-FFF2-40B4-BE49-F238E27FC236}">
                  <a16:creationId xmlns="" xmlns:a16="http://schemas.microsoft.com/office/drawing/2014/main" id="{5A7F419B-6099-6245-92CA-A8227F378BA1}"/>
                </a:ext>
              </a:extLst>
            </p:cNvPr>
            <p:cNvCxnSpPr>
              <a:stCxn id="5" idx="0"/>
            </p:cNvCxnSpPr>
            <p:nvPr/>
          </p:nvCxnSpPr>
          <p:spPr>
            <a:xfrm flipV="1">
              <a:off x="9616097" y="4121063"/>
              <a:ext cx="0" cy="563671"/>
            </a:xfrm>
            <a:prstGeom prst="line">
              <a:avLst/>
            </a:prstGeom>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 xmlns:a16="http://schemas.microsoft.com/office/drawing/2014/main" id="{16F6FDCF-893A-5E49-93B0-33EF93F1BC66}"/>
                </a:ext>
              </a:extLst>
            </p:cNvPr>
            <p:cNvSpPr txBox="1"/>
            <p:nvPr/>
          </p:nvSpPr>
          <p:spPr>
            <a:xfrm>
              <a:off x="9188811" y="3844064"/>
              <a:ext cx="769381" cy="276999"/>
            </a:xfrm>
            <a:prstGeom prst="rect">
              <a:avLst/>
            </a:prstGeom>
            <a:noFill/>
          </p:spPr>
          <p:txBody>
            <a:bodyPr wrap="square" rtlCol="0">
              <a:spAutoFit/>
            </a:bodyPr>
            <a:lstStyle/>
            <a:p>
              <a:r>
                <a:rPr kumimoji="1" lang="en-US" altLang="zh-CN" sz="1200" dirty="0">
                  <a:latin typeface="Heiti SC Medium" pitchFamily="2" charset="-128"/>
                  <a:ea typeface="Heiti SC Medium" pitchFamily="2" charset="-128"/>
                </a:rPr>
                <a:t>5.1</a:t>
              </a:r>
              <a:r>
                <a:rPr kumimoji="1" lang="zh-CN" altLang="en-US" sz="1200" dirty="0">
                  <a:latin typeface="Heiti SC Medium" pitchFamily="2" charset="-128"/>
                  <a:ea typeface="Heiti SC Medium" pitchFamily="2" charset="-128"/>
                </a:rPr>
                <a:t>版本</a:t>
              </a:r>
            </a:p>
          </p:txBody>
        </p:sp>
      </p:grpSp>
      <p:sp>
        <p:nvSpPr>
          <p:cNvPr id="9" name="文本框 8">
            <a:extLst>
              <a:ext uri="{FF2B5EF4-FFF2-40B4-BE49-F238E27FC236}">
                <a16:creationId xmlns="" xmlns:a16="http://schemas.microsoft.com/office/drawing/2014/main" id="{50AC2A35-8F31-8348-9418-16FC46CEBE49}"/>
              </a:ext>
            </a:extLst>
          </p:cNvPr>
          <p:cNvSpPr txBox="1"/>
          <p:nvPr/>
        </p:nvSpPr>
        <p:spPr>
          <a:xfrm>
            <a:off x="762525" y="5289844"/>
            <a:ext cx="9006214" cy="1477328"/>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从 </a:t>
            </a:r>
            <a:r>
              <a:rPr lang="en-US" altLang="zh-CN" dirty="0"/>
              <a:t>2014 </a:t>
            </a:r>
            <a:r>
              <a:rPr lang="zh-CN" altLang="en-US" dirty="0"/>
              <a:t>年至今，已经有 </a:t>
            </a:r>
            <a:r>
              <a:rPr lang="en-US" altLang="zh-CN" dirty="0"/>
              <a:t>15 </a:t>
            </a:r>
            <a:r>
              <a:rPr lang="zh-CN" altLang="en-US" dirty="0"/>
              <a:t>个版本发布，其中 </a:t>
            </a:r>
            <a:r>
              <a:rPr lang="en-US" altLang="zh-CN" dirty="0"/>
              <a:t>5 </a:t>
            </a:r>
            <a:r>
              <a:rPr lang="zh-CN" altLang="en-US" dirty="0"/>
              <a:t>个大版本，</a:t>
            </a:r>
            <a:r>
              <a:rPr lang="en-US" altLang="zh-CN" dirty="0"/>
              <a:t>10 </a:t>
            </a:r>
            <a:r>
              <a:rPr lang="zh-CN" altLang="en-US" dirty="0"/>
              <a:t>个小版本 </a:t>
            </a:r>
            <a:endParaRPr lang="en-US" altLang="zh-CN" dirty="0"/>
          </a:p>
          <a:p>
            <a:pPr marL="285750" indent="-285750">
              <a:buFont typeface="Arial" panose="020B0604020202020204" pitchFamily="34" charset="0"/>
              <a:buChar char="•"/>
            </a:pPr>
            <a:r>
              <a:rPr lang="zh-CN" altLang="en-US" dirty="0"/>
              <a:t>与之对比的是 </a:t>
            </a:r>
            <a:r>
              <a:rPr lang="en" altLang="zh-CN" dirty="0"/>
              <a:t>Objective-C </a:t>
            </a:r>
            <a:r>
              <a:rPr lang="zh-CN" altLang="en-US" dirty="0"/>
              <a:t>从</a:t>
            </a:r>
            <a:r>
              <a:rPr lang="en-US" altLang="zh-CN" dirty="0"/>
              <a:t>80</a:t>
            </a:r>
            <a:r>
              <a:rPr lang="zh-CN" altLang="en-US" dirty="0"/>
              <a:t>年代至今，只有两个版本 </a:t>
            </a:r>
          </a:p>
          <a:p>
            <a:pPr marL="285750" indent="-285750">
              <a:buFont typeface="Arial" panose="020B0604020202020204" pitchFamily="34" charset="0"/>
              <a:buChar char="•"/>
            </a:pPr>
            <a:r>
              <a:rPr lang="en-US" altLang="zh-CN" dirty="0"/>
              <a:t>2015 </a:t>
            </a:r>
            <a:r>
              <a:rPr lang="zh-CN" altLang="en-US" dirty="0"/>
              <a:t>年 </a:t>
            </a:r>
            <a:r>
              <a:rPr lang="en-US" altLang="zh-CN" dirty="0"/>
              <a:t>12 </a:t>
            </a:r>
            <a:r>
              <a:rPr lang="zh-CN" altLang="en-US" dirty="0"/>
              <a:t>月 </a:t>
            </a:r>
            <a:r>
              <a:rPr lang="en" altLang="zh-CN" dirty="0"/>
              <a:t>Swift </a:t>
            </a:r>
            <a:r>
              <a:rPr lang="zh-CN" altLang="en-US" dirty="0"/>
              <a:t>正式开源，目前 </a:t>
            </a:r>
            <a:r>
              <a:rPr lang="en" altLang="zh-CN" dirty="0"/>
              <a:t>Swift </a:t>
            </a:r>
            <a:r>
              <a:rPr lang="zh-CN" altLang="en-US" dirty="0"/>
              <a:t>可以应用到多个领域，甚至连 </a:t>
            </a:r>
            <a:r>
              <a:rPr lang="en" altLang="zh-CN" dirty="0"/>
              <a:t>TensorFlow </a:t>
            </a:r>
            <a:r>
              <a:rPr lang="zh-CN" altLang="en-US" dirty="0"/>
              <a:t>也有 </a:t>
            </a:r>
            <a:r>
              <a:rPr lang="en" altLang="zh-CN" dirty="0"/>
              <a:t>Swift </a:t>
            </a:r>
            <a:r>
              <a:rPr lang="zh-CN" altLang="en-US" dirty="0"/>
              <a:t>语言版本 </a:t>
            </a:r>
          </a:p>
          <a:p>
            <a:endParaRPr kumimoji="1" lang="zh-CN" altLang="en-US" dirty="0"/>
          </a:p>
        </p:txBody>
      </p:sp>
      <p:pic>
        <p:nvPicPr>
          <p:cNvPr id="4" name="图片 3">
            <a:extLst>
              <a:ext uri="{FF2B5EF4-FFF2-40B4-BE49-F238E27FC236}">
                <a16:creationId xmlns="" xmlns:a16="http://schemas.microsoft.com/office/drawing/2014/main" id="{D1A90DAB-8290-B34F-8D40-5824DFEF45E9}"/>
              </a:ext>
            </a:extLst>
          </p:cNvPr>
          <p:cNvPicPr>
            <a:picLocks noChangeAspect="1"/>
          </p:cNvPicPr>
          <p:nvPr/>
        </p:nvPicPr>
        <p:blipFill>
          <a:blip r:embed="rId8"/>
          <a:stretch>
            <a:fillRect/>
          </a:stretch>
        </p:blipFill>
        <p:spPr>
          <a:xfrm>
            <a:off x="2575902" y="1499992"/>
            <a:ext cx="5242142" cy="5242142"/>
          </a:xfrm>
          <a:prstGeom prst="rect">
            <a:avLst/>
          </a:prstGeom>
        </p:spPr>
      </p:pic>
    </p:spTree>
    <p:extLst>
      <p:ext uri="{BB962C8B-B14F-4D97-AF65-F5344CB8AC3E}">
        <p14:creationId xmlns:p14="http://schemas.microsoft.com/office/powerpoint/2010/main" val="36434905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xit" presetSubtype="0" fill="hold" nodeType="clickEffect">
                                  <p:stCondLst>
                                    <p:cond delay="0"/>
                                  </p:stCondLst>
                                  <p:childTnLst>
                                    <p:animEffect transition="out" filter="dissolve">
                                      <p:cBhvr>
                                        <p:cTn id="12" dur="500"/>
                                        <p:tgtEl>
                                          <p:spTgt spid="4"/>
                                        </p:tgtEl>
                                      </p:cBhvr>
                                    </p:animEffect>
                                    <p:set>
                                      <p:cBhvr>
                                        <p:cTn id="13"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609601"/>
            <a:ext cx="8596668" cy="378214"/>
          </a:xfrm>
        </p:spPr>
        <p:txBody>
          <a:bodyPr>
            <a:normAutofit fontScale="90000"/>
          </a:bodyPr>
          <a:lstStyle/>
          <a:p>
            <a:r>
              <a:rPr lang="zh-CN" altLang="en-US" sz="2000" dirty="0"/>
              <a:t>溢出运算符 </a:t>
            </a:r>
            <a:endParaRPr kumimoji="1" lang="zh-CN" altLang="en-US" sz="2000" dirty="0"/>
          </a:p>
        </p:txBody>
      </p:sp>
      <p:sp>
        <p:nvSpPr>
          <p:cNvPr id="3" name="内容占位符 2"/>
          <p:cNvSpPr>
            <a:spLocks noGrp="1"/>
          </p:cNvSpPr>
          <p:nvPr>
            <p:ph idx="1"/>
          </p:nvPr>
        </p:nvSpPr>
        <p:spPr>
          <a:xfrm>
            <a:off x="677334" y="987815"/>
            <a:ext cx="8596668" cy="5443055"/>
          </a:xfrm>
        </p:spPr>
        <p:txBody>
          <a:bodyPr>
            <a:normAutofit/>
          </a:bodyPr>
          <a:lstStyle/>
          <a:p>
            <a:r>
              <a:rPr lang="zh-CN" altLang="en-US" dirty="0"/>
              <a:t>在默认情况下，当向一个整数赋超过它容量的值时，</a:t>
            </a:r>
            <a:r>
              <a:rPr lang="en-US" altLang="zh-CN" dirty="0"/>
              <a:t>Swift </a:t>
            </a:r>
            <a:r>
              <a:rPr lang="zh-CN" altLang="en-US" dirty="0"/>
              <a:t>会报错而不是生成一个无效的数，给 我们操作过大或者过小的数的时候提供了额外的安全性。 </a:t>
            </a:r>
            <a:endParaRPr lang="zh-CN" altLang="en-US" dirty="0"/>
          </a:p>
          <a:p>
            <a:r>
              <a:rPr lang="zh-CN" altLang="en-US" dirty="0" smtClean="0"/>
              <a:t>同时提供三个算数溢出运算</a:t>
            </a:r>
            <a:r>
              <a:rPr lang="zh-CN" altLang="en-US" dirty="0"/>
              <a:t>符来让系统支持整数溢出运算</a:t>
            </a:r>
            <a:r>
              <a:rPr lang="en-US" altLang="zh-CN" dirty="0"/>
              <a:t>: </a:t>
            </a:r>
            <a:endParaRPr lang="en-US" altLang="zh-CN" dirty="0" smtClean="0"/>
          </a:p>
          <a:p>
            <a:r>
              <a:rPr lang="zh-CN" altLang="en-US" dirty="0"/>
              <a:t>溢出加法 </a:t>
            </a:r>
            <a:r>
              <a:rPr lang="en-US" altLang="zh-CN" dirty="0" smtClean="0"/>
              <a:t>(</a:t>
            </a:r>
            <a:r>
              <a:rPr lang="en-US" altLang="zh-CN" dirty="0" smtClean="0">
                <a:latin typeface="Kaiti SC Regular"/>
                <a:cs typeface="Kaiti SC Regular"/>
              </a:rPr>
              <a:t>&amp;</a:t>
            </a:r>
            <a:r>
              <a:rPr lang="en-US" altLang="zh-CN" dirty="0" smtClean="0"/>
              <a:t>+) </a:t>
            </a:r>
            <a:endParaRPr lang="zh-CN" altLang="en-US" dirty="0"/>
          </a:p>
          <a:p>
            <a:r>
              <a:rPr lang="zh-CN" altLang="en-US" dirty="0"/>
              <a:t>溢出减法 </a:t>
            </a:r>
            <a:r>
              <a:rPr lang="en-US" altLang="zh-CN" dirty="0" smtClean="0"/>
              <a:t>(</a:t>
            </a:r>
            <a:r>
              <a:rPr lang="en-US" altLang="zh-CN" dirty="0" smtClean="0">
                <a:latin typeface="Kaiti SC Regular"/>
                <a:cs typeface="Kaiti SC Regular"/>
              </a:rPr>
              <a:t>&amp;</a:t>
            </a:r>
            <a:r>
              <a:rPr lang="en-US" altLang="zh-CN" dirty="0" smtClean="0"/>
              <a:t>-) </a:t>
            </a:r>
          </a:p>
          <a:p>
            <a:r>
              <a:rPr lang="zh-CN" altLang="en-US" dirty="0" smtClean="0"/>
              <a:t>溢出乘法 </a:t>
            </a:r>
            <a:r>
              <a:rPr lang="en-US" altLang="zh-CN" dirty="0" smtClean="0"/>
              <a:t>(</a:t>
            </a:r>
            <a:r>
              <a:rPr lang="en-US" altLang="zh-CN" dirty="0">
                <a:latin typeface="Kaiti SC Regular"/>
                <a:cs typeface="Kaiti SC Regular"/>
              </a:rPr>
              <a:t>&amp;</a:t>
            </a:r>
            <a:r>
              <a:rPr lang="en-US" altLang="zh-CN" dirty="0" smtClean="0"/>
              <a:t>*) </a:t>
            </a:r>
            <a:endParaRPr lang="en-US" altLang="zh-CN" dirty="0">
              <a:effectLst/>
            </a:endParaRPr>
          </a:p>
          <a:p>
            <a:r>
              <a:rPr lang="zh-CN" altLang="en-US" dirty="0"/>
              <a:t>对于无符号与有符号整型数值来说，当出现上溢时，它们会从数值所能容纳的最大数变成最小的 数。同样的，当发生下溢时，它们会从所能容纳的最小数变成最大的数。 </a:t>
            </a:r>
            <a:endParaRPr lang="zh-CN" altLang="en-US" dirty="0"/>
          </a:p>
          <a:p>
            <a:pPr marL="0" indent="0">
              <a:spcBef>
                <a:spcPct val="0"/>
              </a:spcBef>
              <a:buNone/>
            </a:pPr>
            <a:r>
              <a:rPr lang="zh-CN" altLang="en-US" dirty="0">
                <a:solidFill>
                  <a:schemeClr val="accent1"/>
                </a:solidFill>
                <a:latin typeface="+mj-lt"/>
                <a:ea typeface="+mj-ea"/>
                <a:cs typeface="+mj-cs"/>
              </a:rPr>
              <a:t>合并空值运算符 </a:t>
            </a:r>
            <a:r>
              <a:rPr lang="zh-CN" altLang="en-US" dirty="0" smtClean="0">
                <a:solidFill>
                  <a:schemeClr val="accent1"/>
                </a:solidFill>
                <a:latin typeface="+mj-lt"/>
                <a:ea typeface="+mj-ea"/>
                <a:cs typeface="+mj-cs"/>
              </a:rPr>
              <a:t>（</a:t>
            </a:r>
            <a:r>
              <a:rPr lang="en-US" altLang="zh-CN" dirty="0" smtClean="0">
                <a:solidFill>
                  <a:schemeClr val="accent1"/>
                </a:solidFill>
                <a:latin typeface="+mj-lt"/>
                <a:ea typeface="+mj-ea"/>
                <a:cs typeface="+mj-cs"/>
              </a:rPr>
              <a:t> </a:t>
            </a:r>
            <a:r>
              <a:rPr lang="en-US" altLang="zh-CN" dirty="0" smtClean="0"/>
              <a:t>?</a:t>
            </a:r>
            <a:r>
              <a:rPr lang="en-US" altLang="zh-CN" dirty="0"/>
              <a:t>? </a:t>
            </a:r>
            <a:r>
              <a:rPr lang="zh-CN" altLang="en-US" dirty="0" smtClean="0">
                <a:solidFill>
                  <a:schemeClr val="accent1"/>
                </a:solidFill>
                <a:latin typeface="+mj-lt"/>
                <a:ea typeface="+mj-ea"/>
                <a:cs typeface="+mj-cs"/>
              </a:rPr>
              <a:t>）</a:t>
            </a:r>
            <a:r>
              <a:rPr lang="en-US" altLang="zh-CN" dirty="0" smtClean="0">
                <a:solidFill>
                  <a:schemeClr val="accent1"/>
                </a:solidFill>
                <a:latin typeface="+mj-lt"/>
                <a:ea typeface="+mj-ea"/>
                <a:cs typeface="+mj-cs"/>
              </a:rPr>
              <a:t> [</a:t>
            </a:r>
            <a:r>
              <a:rPr lang="zh-CN" altLang="en-US" dirty="0" smtClean="0">
                <a:solidFill>
                  <a:schemeClr val="accent1"/>
                </a:solidFill>
                <a:latin typeface="+mj-lt"/>
                <a:ea typeface="+mj-ea"/>
                <a:cs typeface="+mj-cs"/>
              </a:rPr>
              <a:t>可替代一下繁琐的判断</a:t>
            </a:r>
            <a:r>
              <a:rPr lang="en-US" altLang="zh-CN" dirty="0" smtClean="0">
                <a:solidFill>
                  <a:schemeClr val="accent1"/>
                </a:solidFill>
                <a:latin typeface="+mj-lt"/>
                <a:ea typeface="+mj-ea"/>
                <a:cs typeface="+mj-cs"/>
              </a:rPr>
              <a:t>]</a:t>
            </a:r>
            <a:endParaRPr lang="zh-CN" altLang="en-US" dirty="0">
              <a:solidFill>
                <a:schemeClr val="accent1"/>
              </a:solidFill>
              <a:latin typeface="+mj-lt"/>
              <a:ea typeface="+mj-ea"/>
              <a:cs typeface="+mj-cs"/>
            </a:endParaRPr>
          </a:p>
          <a:p>
            <a:r>
              <a:rPr lang="zh-CN" altLang="en-US" dirty="0"/>
              <a:t>合并空值运算符</a:t>
            </a:r>
            <a:r>
              <a:rPr lang="en-US" altLang="zh-CN" dirty="0"/>
              <a:t>( a ?? b )</a:t>
            </a:r>
            <a:r>
              <a:rPr lang="zh-CN" altLang="en-US" dirty="0"/>
              <a:t>如果可选项 </a:t>
            </a:r>
            <a:r>
              <a:rPr lang="en-US" altLang="zh-CN" dirty="0"/>
              <a:t>a </a:t>
            </a:r>
            <a:r>
              <a:rPr lang="zh-CN" altLang="en-US" dirty="0"/>
              <a:t>有值则展开，如果没有值，是 </a:t>
            </a:r>
            <a:r>
              <a:rPr lang="en-US" altLang="zh-CN" dirty="0"/>
              <a:t>nil </a:t>
            </a:r>
            <a:r>
              <a:rPr lang="zh-CN" altLang="en-US" dirty="0"/>
              <a:t>，则返 回默认值 </a:t>
            </a:r>
            <a:r>
              <a:rPr lang="en-US" altLang="zh-CN" dirty="0"/>
              <a:t>b </a:t>
            </a:r>
            <a:r>
              <a:rPr lang="zh-CN" altLang="en-US" dirty="0"/>
              <a:t>。 </a:t>
            </a:r>
            <a:endParaRPr lang="zh-CN" altLang="en-US" dirty="0"/>
          </a:p>
          <a:p>
            <a:r>
              <a:rPr lang="zh-CN" altLang="en-US" dirty="0"/>
              <a:t>表达式 </a:t>
            </a:r>
            <a:r>
              <a:rPr lang="en-US" altLang="zh-CN" dirty="0"/>
              <a:t>a </a:t>
            </a:r>
            <a:r>
              <a:rPr lang="zh-CN" altLang="en-US" dirty="0"/>
              <a:t>必须是一个可选类型。表达式 </a:t>
            </a:r>
            <a:r>
              <a:rPr lang="en-US" altLang="zh-CN" dirty="0"/>
              <a:t>b </a:t>
            </a:r>
            <a:r>
              <a:rPr lang="zh-CN" altLang="en-US" dirty="0"/>
              <a:t>必须与 </a:t>
            </a:r>
            <a:r>
              <a:rPr lang="en-US" altLang="zh-CN" dirty="0"/>
              <a:t>a </a:t>
            </a:r>
            <a:r>
              <a:rPr lang="zh-CN" altLang="en-US" dirty="0"/>
              <a:t>的储存类型相同</a:t>
            </a:r>
            <a:r>
              <a:rPr lang="zh-CN" altLang="en-US" dirty="0" smtClean="0"/>
              <a:t>。</a:t>
            </a:r>
            <a:endParaRPr lang="en-US" altLang="zh-CN" dirty="0" smtClean="0"/>
          </a:p>
          <a:p>
            <a:r>
              <a:rPr lang="zh-CN" altLang="en-US" dirty="0"/>
              <a:t>实际上是三元运算符作用到 </a:t>
            </a:r>
            <a:r>
              <a:rPr lang="en-US" altLang="zh-CN" dirty="0"/>
              <a:t>Optional </a:t>
            </a:r>
            <a:r>
              <a:rPr lang="zh-CN" altLang="en-US" dirty="0"/>
              <a:t>上的缩写</a:t>
            </a:r>
            <a:r>
              <a:rPr lang="en-US" altLang="zh-CN" dirty="0"/>
              <a:t>(a != nil ? a! : b)</a:t>
            </a:r>
            <a:r>
              <a:rPr lang="zh-CN" altLang="en-US" dirty="0"/>
              <a:t>。</a:t>
            </a:r>
            <a:br>
              <a:rPr lang="zh-CN" altLang="en-US" dirty="0"/>
            </a:br>
            <a:r>
              <a:rPr lang="zh-CN" altLang="en-US" dirty="0"/>
              <a:t>如果 </a:t>
            </a:r>
            <a:r>
              <a:rPr lang="en-US" altLang="zh-CN" dirty="0"/>
              <a:t>a </a:t>
            </a:r>
            <a:r>
              <a:rPr lang="zh-CN" altLang="en-US" dirty="0"/>
              <a:t>的值是非空的，</a:t>
            </a:r>
            <a:r>
              <a:rPr lang="en-US" altLang="zh-CN" dirty="0"/>
              <a:t>b </a:t>
            </a:r>
            <a:r>
              <a:rPr lang="zh-CN" altLang="en-US" dirty="0"/>
              <a:t>的值将不会被考虑，也就是合并空值运算符是短路的。 </a:t>
            </a:r>
            <a:endParaRPr lang="zh-CN" altLang="en-US" dirty="0"/>
          </a:p>
          <a:p>
            <a:endParaRPr lang="zh-CN" altLang="en-US" dirty="0"/>
          </a:p>
          <a:p>
            <a:endParaRPr lang="zh-CN" altLang="en-US" dirty="0">
              <a:solidFill>
                <a:schemeClr val="accent1"/>
              </a:solidFill>
              <a:latin typeface="+mj-lt"/>
              <a:ea typeface="+mj-ea"/>
              <a:cs typeface="+mj-cs"/>
            </a:endParaRPr>
          </a:p>
        </p:txBody>
      </p:sp>
      <p:pic>
        <p:nvPicPr>
          <p:cNvPr id="4" name="图片 3" descr="屏幕快照 2020-01-02 上午10.47.1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31357" y="2111622"/>
            <a:ext cx="3352800" cy="977900"/>
          </a:xfrm>
          <a:prstGeom prst="rect">
            <a:avLst/>
          </a:prstGeom>
        </p:spPr>
      </p:pic>
    </p:spTree>
    <p:extLst>
      <p:ext uri="{BB962C8B-B14F-4D97-AF65-F5344CB8AC3E}">
        <p14:creationId xmlns:p14="http://schemas.microsoft.com/office/powerpoint/2010/main" val="243195489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10DBDCC3-8782-264C-A2AC-494F7A901284}"/>
              </a:ext>
            </a:extLst>
          </p:cNvPr>
          <p:cNvSpPr txBox="1"/>
          <p:nvPr/>
        </p:nvSpPr>
        <p:spPr>
          <a:xfrm>
            <a:off x="4314825" y="2921168"/>
            <a:ext cx="3562350" cy="1015663"/>
          </a:xfrm>
          <a:prstGeom prst="rect">
            <a:avLst/>
          </a:prstGeom>
          <a:noFill/>
        </p:spPr>
        <p:txBody>
          <a:bodyPr wrap="square" rtlCol="0">
            <a:spAutoFit/>
          </a:bodyPr>
          <a:lstStyle/>
          <a:p>
            <a:r>
              <a:rPr kumimoji="1" lang="zh-CN" altLang="en-US" sz="6000" b="1" dirty="0">
                <a:ln w="22225">
                  <a:solidFill>
                    <a:schemeClr val="accent2"/>
                  </a:solidFill>
                  <a:prstDash val="solid"/>
                </a:ln>
                <a:solidFill>
                  <a:schemeClr val="accent2">
                    <a:lumMod val="40000"/>
                    <a:lumOff val="60000"/>
                  </a:schemeClr>
                </a:solidFill>
              </a:rPr>
              <a:t>谢谢观看！</a:t>
            </a:r>
          </a:p>
        </p:txBody>
      </p:sp>
    </p:spTree>
    <p:extLst>
      <p:ext uri="{BB962C8B-B14F-4D97-AF65-F5344CB8AC3E}">
        <p14:creationId xmlns:p14="http://schemas.microsoft.com/office/powerpoint/2010/main" val="91697807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6D155D19-F382-C743-B8C8-A983C0E51A47}"/>
              </a:ext>
            </a:extLst>
          </p:cNvPr>
          <p:cNvSpPr>
            <a:spLocks noGrp="1"/>
          </p:cNvSpPr>
          <p:nvPr>
            <p:ph type="title"/>
          </p:nvPr>
        </p:nvSpPr>
        <p:spPr>
          <a:xfrm>
            <a:off x="677334" y="609600"/>
            <a:ext cx="8596668" cy="768263"/>
          </a:xfrm>
        </p:spPr>
        <p:txBody>
          <a:bodyPr/>
          <a:lstStyle/>
          <a:p>
            <a:r>
              <a:rPr kumimoji="1" lang="en-US" altLang="zh-CN" dirty="0"/>
              <a:t>Swift</a:t>
            </a:r>
            <a:r>
              <a:rPr kumimoji="1" lang="zh-CN" altLang="en-US" dirty="0"/>
              <a:t> 与 </a:t>
            </a:r>
            <a:r>
              <a:rPr kumimoji="1" lang="en-US" altLang="zh-CN" dirty="0"/>
              <a:t>objective-c</a:t>
            </a:r>
            <a:r>
              <a:rPr kumimoji="1" lang="zh-CN" altLang="en-US" dirty="0"/>
              <a:t> 有什么区别？</a:t>
            </a:r>
          </a:p>
        </p:txBody>
      </p:sp>
      <p:sp>
        <p:nvSpPr>
          <p:cNvPr id="3" name="内容占位符 2">
            <a:extLst>
              <a:ext uri="{FF2B5EF4-FFF2-40B4-BE49-F238E27FC236}">
                <a16:creationId xmlns="" xmlns:a16="http://schemas.microsoft.com/office/drawing/2014/main" id="{EF31E848-E76B-4149-A317-C3D2444F181F}"/>
              </a:ext>
            </a:extLst>
          </p:cNvPr>
          <p:cNvSpPr>
            <a:spLocks noGrp="1"/>
          </p:cNvSpPr>
          <p:nvPr>
            <p:ph idx="1"/>
          </p:nvPr>
        </p:nvSpPr>
        <p:spPr>
          <a:xfrm>
            <a:off x="677334" y="1477038"/>
            <a:ext cx="10558514" cy="4277789"/>
          </a:xfrm>
        </p:spPr>
        <p:txBody>
          <a:bodyPr>
            <a:normAutofit/>
          </a:bodyPr>
          <a:lstStyle/>
          <a:p>
            <a:r>
              <a:rPr lang="en" altLang="zh-CN" b="1" dirty="0"/>
              <a:t>swift</a:t>
            </a:r>
            <a:r>
              <a:rPr lang="zh-CN" altLang="en-US" b="1" dirty="0"/>
              <a:t>和</a:t>
            </a:r>
            <a:r>
              <a:rPr lang="en" altLang="zh-CN" b="1" dirty="0"/>
              <a:t>OC</a:t>
            </a:r>
            <a:r>
              <a:rPr lang="zh-CN" altLang="en-US" b="1" dirty="0"/>
              <a:t>的共同点：</a:t>
            </a:r>
            <a:endParaRPr lang="zh-CN" altLang="en-US" dirty="0"/>
          </a:p>
          <a:p>
            <a:r>
              <a:rPr lang="zh-CN" altLang="en-US" dirty="0"/>
              <a:t> </a:t>
            </a:r>
            <a:r>
              <a:rPr lang="en-US" altLang="zh-CN" dirty="0"/>
              <a:t>- </a:t>
            </a:r>
            <a:r>
              <a:rPr lang="en" altLang="zh-CN" dirty="0"/>
              <a:t>OC</a:t>
            </a:r>
            <a:r>
              <a:rPr lang="zh-CN" altLang="en-US" dirty="0"/>
              <a:t>出现过的绝大多数概念，比如引用计数、</a:t>
            </a:r>
            <a:r>
              <a:rPr lang="en" altLang="zh-CN" dirty="0"/>
              <a:t>ARC</a:t>
            </a:r>
            <a:r>
              <a:rPr lang="zh-CN" altLang="en" dirty="0"/>
              <a:t>（</a:t>
            </a:r>
            <a:r>
              <a:rPr lang="zh-CN" altLang="en-US" dirty="0"/>
              <a:t>自动引用计数）、属性、协议、接口、初始化、扩展类、命名参数、匿名函数等，在</a:t>
            </a:r>
            <a:r>
              <a:rPr lang="en" altLang="zh-CN" dirty="0"/>
              <a:t>Swift</a:t>
            </a:r>
            <a:r>
              <a:rPr lang="zh-CN" altLang="en-US" dirty="0"/>
              <a:t>中继续有效（可能最多换个术语）。</a:t>
            </a:r>
          </a:p>
          <a:p>
            <a:r>
              <a:rPr lang="zh-CN" altLang="en-US" dirty="0"/>
              <a:t> </a:t>
            </a:r>
            <a:r>
              <a:rPr lang="en-US" altLang="zh-CN" dirty="0"/>
              <a:t>- </a:t>
            </a:r>
            <a:r>
              <a:rPr lang="en" altLang="zh-CN" dirty="0"/>
              <a:t>Swift</a:t>
            </a:r>
            <a:r>
              <a:rPr lang="zh-CN" altLang="en-US" dirty="0"/>
              <a:t>和</a:t>
            </a:r>
            <a:r>
              <a:rPr lang="en" altLang="zh-CN" dirty="0"/>
              <a:t>Objective-C</a:t>
            </a:r>
            <a:r>
              <a:rPr lang="zh-CN" altLang="en-US" dirty="0"/>
              <a:t>共用一套运行时环境，</a:t>
            </a:r>
            <a:r>
              <a:rPr lang="en" altLang="zh-CN" dirty="0"/>
              <a:t>Swift</a:t>
            </a:r>
            <a:r>
              <a:rPr lang="zh-CN" altLang="en-US" dirty="0"/>
              <a:t>的类型可以桥接到</a:t>
            </a:r>
            <a:r>
              <a:rPr lang="en" altLang="zh-CN" dirty="0"/>
              <a:t>Objective-C</a:t>
            </a:r>
            <a:r>
              <a:rPr lang="zh-CN" altLang="en" dirty="0"/>
              <a:t>（</a:t>
            </a:r>
            <a:r>
              <a:rPr lang="zh-CN" altLang="en-US" dirty="0"/>
              <a:t>下面我简称</a:t>
            </a:r>
            <a:r>
              <a:rPr lang="en" altLang="zh-CN" dirty="0"/>
              <a:t>OC</a:t>
            </a:r>
            <a:r>
              <a:rPr lang="zh-CN" altLang="en" dirty="0"/>
              <a:t>）</a:t>
            </a:r>
            <a:r>
              <a:rPr lang="zh-CN" altLang="en-US" dirty="0"/>
              <a:t>。</a:t>
            </a:r>
            <a:endParaRPr lang="en-US" altLang="zh-CN" dirty="0"/>
          </a:p>
          <a:p>
            <a:r>
              <a:rPr lang="en" altLang="zh-CN" b="1" dirty="0"/>
              <a:t>swift</a:t>
            </a:r>
            <a:r>
              <a:rPr lang="zh-CN" altLang="en-US" b="1" dirty="0"/>
              <a:t>的优点：</a:t>
            </a:r>
            <a:endParaRPr lang="en-US" altLang="zh-CN" b="1" dirty="0"/>
          </a:p>
          <a:p>
            <a:r>
              <a:rPr kumimoji="1" lang="en-US" altLang="zh-CN" dirty="0"/>
              <a:t>1</a:t>
            </a:r>
            <a:r>
              <a:rPr kumimoji="1" lang="zh-CN" altLang="en-US" dirty="0"/>
              <a:t>，</a:t>
            </a:r>
            <a:r>
              <a:rPr kumimoji="1" lang="en-US" altLang="zh-CN" dirty="0"/>
              <a:t>swift</a:t>
            </a:r>
            <a:r>
              <a:rPr kumimoji="1" lang="zh-CN" altLang="en-US" dirty="0"/>
              <a:t> 代码简洁，可以省略分号。</a:t>
            </a:r>
            <a:endParaRPr kumimoji="1" lang="en-US" altLang="zh-CN" dirty="0"/>
          </a:p>
          <a:p>
            <a:r>
              <a:rPr kumimoji="1" lang="en-US" altLang="zh-CN" dirty="0"/>
              <a:t>2</a:t>
            </a:r>
            <a:r>
              <a:rPr kumimoji="1" lang="zh-CN" altLang="en-US" dirty="0"/>
              <a:t>，</a:t>
            </a:r>
            <a:r>
              <a:rPr kumimoji="1" lang="en" altLang="zh-CN" dirty="0"/>
              <a:t>Swift</a:t>
            </a:r>
            <a:r>
              <a:rPr kumimoji="1" lang="zh-CN" altLang="en-US" dirty="0"/>
              <a:t>非常快，</a:t>
            </a:r>
            <a:r>
              <a:rPr lang="en" altLang="zh-CN" dirty="0"/>
              <a:t>Swift</a:t>
            </a:r>
            <a:r>
              <a:rPr lang="zh-CN" altLang="en-US" dirty="0"/>
              <a:t>的运行速度与</a:t>
            </a:r>
            <a:r>
              <a:rPr lang="en" altLang="zh-CN" dirty="0"/>
              <a:t>C</a:t>
            </a:r>
            <a:r>
              <a:rPr lang="zh-CN" altLang="en-US" dirty="0"/>
              <a:t>代码一样快。</a:t>
            </a:r>
          </a:p>
          <a:p>
            <a:r>
              <a:rPr lang="zh-CN" altLang="en-US" dirty="0"/>
              <a:t> </a:t>
            </a:r>
            <a:r>
              <a:rPr lang="en-US" altLang="zh-CN" dirty="0"/>
              <a:t>- </a:t>
            </a:r>
            <a:r>
              <a:rPr lang="en" altLang="zh-CN" dirty="0"/>
              <a:t>swift</a:t>
            </a:r>
            <a:r>
              <a:rPr lang="zh-CN" altLang="en-US" dirty="0"/>
              <a:t>注重安全，</a:t>
            </a:r>
            <a:r>
              <a:rPr lang="en" altLang="zh-CN" dirty="0"/>
              <a:t>OC</a:t>
            </a:r>
            <a:r>
              <a:rPr lang="zh-CN" altLang="en-US" dirty="0"/>
              <a:t>注重灵活</a:t>
            </a:r>
          </a:p>
          <a:p>
            <a:r>
              <a:rPr lang="zh-CN" altLang="en-US" dirty="0"/>
              <a:t> </a:t>
            </a:r>
            <a:r>
              <a:rPr lang="en-US" altLang="zh-CN" dirty="0"/>
              <a:t>- </a:t>
            </a:r>
            <a:r>
              <a:rPr lang="en" altLang="zh-CN" dirty="0"/>
              <a:t>swift</a:t>
            </a:r>
            <a:r>
              <a:rPr lang="zh-CN" altLang="en-US" dirty="0"/>
              <a:t>注重面向协议编程、函数式编程、面向对象编程，</a:t>
            </a:r>
            <a:r>
              <a:rPr lang="en" altLang="zh-CN" dirty="0"/>
              <a:t>OC</a:t>
            </a:r>
            <a:r>
              <a:rPr lang="zh-CN" altLang="en-US" dirty="0"/>
              <a:t>注重面向对象编程</a:t>
            </a:r>
          </a:p>
          <a:p>
            <a:r>
              <a:rPr lang="zh-CN" altLang="en-US" dirty="0"/>
              <a:t> </a:t>
            </a:r>
            <a:r>
              <a:rPr lang="en-US" altLang="zh-CN" dirty="0"/>
              <a:t>- </a:t>
            </a:r>
            <a:r>
              <a:rPr lang="en" altLang="zh-CN" dirty="0"/>
              <a:t>swift</a:t>
            </a:r>
            <a:r>
              <a:rPr lang="zh-CN" altLang="en-US" dirty="0"/>
              <a:t>注重值类型，</a:t>
            </a:r>
            <a:r>
              <a:rPr lang="en" altLang="zh-CN" dirty="0"/>
              <a:t>OC</a:t>
            </a:r>
            <a:r>
              <a:rPr lang="zh-CN" altLang="en-US" dirty="0"/>
              <a:t>注重指针和引用</a:t>
            </a:r>
          </a:p>
          <a:p>
            <a:r>
              <a:rPr lang="zh-CN" altLang="en-US" dirty="0"/>
              <a:t> </a:t>
            </a:r>
            <a:r>
              <a:rPr lang="en-US" altLang="zh-CN" dirty="0"/>
              <a:t>- </a:t>
            </a:r>
            <a:r>
              <a:rPr lang="en" altLang="zh-CN" dirty="0"/>
              <a:t>swift</a:t>
            </a:r>
            <a:r>
              <a:rPr lang="zh-CN" altLang="en-US" dirty="0"/>
              <a:t>是静态类型语言，</a:t>
            </a:r>
            <a:r>
              <a:rPr lang="en" altLang="zh-CN" dirty="0"/>
              <a:t>OC</a:t>
            </a:r>
            <a:r>
              <a:rPr lang="zh-CN" altLang="en-US" dirty="0"/>
              <a:t>是动态类型语言</a:t>
            </a:r>
          </a:p>
          <a:p>
            <a:endParaRPr kumimoji="1" lang="zh-CN" altLang="en-US" dirty="0"/>
          </a:p>
        </p:txBody>
      </p:sp>
      <p:pic>
        <p:nvPicPr>
          <p:cNvPr id="2050" name="Picture 2" descr="page13image34906448">
            <a:extLst>
              <a:ext uri="{FF2B5EF4-FFF2-40B4-BE49-F238E27FC236}">
                <a16:creationId xmlns="" xmlns:a16="http://schemas.microsoft.com/office/drawing/2014/main" id="{2F192530-FFBA-8D42-9144-E74DA80BE9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69015" y="156237"/>
            <a:ext cx="3452094" cy="132080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9732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 xmlns:a16="http://schemas.microsoft.com/office/drawing/2014/main" id="{95040434-9D69-9146-B32A-A79B148CC7CE}"/>
              </a:ext>
            </a:extLst>
          </p:cNvPr>
          <p:cNvSpPr>
            <a:spLocks noGrp="1"/>
          </p:cNvSpPr>
          <p:nvPr>
            <p:ph idx="1"/>
          </p:nvPr>
        </p:nvSpPr>
        <p:spPr>
          <a:xfrm>
            <a:off x="677334" y="638827"/>
            <a:ext cx="8596668" cy="5402535"/>
          </a:xfrm>
        </p:spPr>
        <p:txBody>
          <a:bodyPr/>
          <a:lstStyle/>
          <a:p>
            <a:r>
              <a:rPr lang="zh-CN" altLang="en-US" dirty="0"/>
              <a:t> </a:t>
            </a:r>
            <a:r>
              <a:rPr lang="en-US" altLang="zh-CN" dirty="0"/>
              <a:t>- </a:t>
            </a:r>
            <a:r>
              <a:rPr lang="en" altLang="zh-CN" dirty="0"/>
              <a:t>swift</a:t>
            </a:r>
            <a:r>
              <a:rPr lang="zh-CN" altLang="en-US" dirty="0"/>
              <a:t>中的泛型类型更加方便和通用，而非</a:t>
            </a:r>
            <a:r>
              <a:rPr lang="en" altLang="zh-CN" dirty="0"/>
              <a:t>OC</a:t>
            </a:r>
            <a:r>
              <a:rPr lang="zh-CN" altLang="en-US" dirty="0"/>
              <a:t>中只能为集合类型添加泛型</a:t>
            </a:r>
          </a:p>
          <a:p>
            <a:r>
              <a:rPr lang="zh-CN" altLang="en-US" dirty="0"/>
              <a:t> </a:t>
            </a:r>
            <a:r>
              <a:rPr lang="en-US" altLang="zh-CN" dirty="0"/>
              <a:t>- </a:t>
            </a:r>
            <a:r>
              <a:rPr lang="en" altLang="zh-CN" dirty="0"/>
              <a:t>swift</a:t>
            </a:r>
            <a:r>
              <a:rPr lang="zh-CN" altLang="en-US" dirty="0"/>
              <a:t>中各种方便快捷的高阶函数（函数式编程） </a:t>
            </a:r>
            <a:r>
              <a:rPr lang="en-US" altLang="zh-CN" dirty="0"/>
              <a:t>(</a:t>
            </a:r>
            <a:r>
              <a:rPr lang="en" altLang="zh-CN" dirty="0"/>
              <a:t>Swift</a:t>
            </a:r>
            <a:r>
              <a:rPr lang="zh-CN" altLang="en-US" dirty="0"/>
              <a:t>的标准数组支持三个高阶函数：</a:t>
            </a:r>
            <a:r>
              <a:rPr lang="en" altLang="zh-CN" dirty="0"/>
              <a:t>map</a:t>
            </a:r>
            <a:r>
              <a:rPr lang="zh-CN" altLang="en" dirty="0"/>
              <a:t>，</a:t>
            </a:r>
            <a:r>
              <a:rPr lang="en" altLang="zh-CN" dirty="0"/>
              <a:t>filter</a:t>
            </a:r>
            <a:r>
              <a:rPr lang="zh-CN" altLang="en-US" dirty="0"/>
              <a:t>和</a:t>
            </a:r>
            <a:r>
              <a:rPr lang="en" altLang="zh-CN" dirty="0"/>
              <a:t>reduce,</a:t>
            </a:r>
            <a:r>
              <a:rPr lang="zh-CN" altLang="en-US" dirty="0"/>
              <a:t>以及</a:t>
            </a:r>
            <a:r>
              <a:rPr lang="en" altLang="zh-CN" dirty="0"/>
              <a:t>map</a:t>
            </a:r>
            <a:r>
              <a:rPr lang="zh-CN" altLang="en-US" dirty="0"/>
              <a:t>的扩展</a:t>
            </a:r>
            <a:r>
              <a:rPr lang="en" altLang="zh-CN" dirty="0" err="1"/>
              <a:t>flatMap</a:t>
            </a:r>
            <a:r>
              <a:rPr lang="en" altLang="zh-CN" dirty="0"/>
              <a:t>)</a:t>
            </a:r>
          </a:p>
          <a:p>
            <a:r>
              <a:rPr lang="en" altLang="zh-CN" dirty="0"/>
              <a:t> - swift</a:t>
            </a:r>
            <a:r>
              <a:rPr lang="zh-CN" altLang="en-US" dirty="0"/>
              <a:t>中独有的元组类型</a:t>
            </a:r>
            <a:r>
              <a:rPr lang="en-US" altLang="zh-CN" dirty="0"/>
              <a:t>(</a:t>
            </a:r>
            <a:r>
              <a:rPr lang="en" altLang="zh-CN" dirty="0"/>
              <a:t>tuples)</a:t>
            </a:r>
            <a:r>
              <a:rPr lang="zh-CN" altLang="en" dirty="0"/>
              <a:t>，</a:t>
            </a:r>
            <a:r>
              <a:rPr lang="zh-CN" altLang="en-US" dirty="0"/>
              <a:t>把多个值组合成复合值。元组内的值可以是任何类型，并不要求是相同类型的。</a:t>
            </a:r>
            <a:endParaRPr lang="en-US" altLang="zh-CN" b="1" dirty="0"/>
          </a:p>
          <a:p>
            <a:r>
              <a:rPr lang="en-US" altLang="zh-CN" b="1" dirty="0"/>
              <a:t>1.3</a:t>
            </a:r>
            <a:r>
              <a:rPr lang="zh-CN" altLang="en-US" b="1" dirty="0"/>
              <a:t>、</a:t>
            </a:r>
            <a:r>
              <a:rPr lang="en" altLang="zh-CN" b="1" dirty="0"/>
              <a:t>swift</a:t>
            </a:r>
            <a:r>
              <a:rPr lang="zh-CN" altLang="en-US" b="1" dirty="0"/>
              <a:t>的不足：</a:t>
            </a:r>
            <a:endParaRPr lang="zh-CN" altLang="en-US" dirty="0"/>
          </a:p>
          <a:p>
            <a:r>
              <a:rPr lang="zh-CN" altLang="en-US" dirty="0"/>
              <a:t> </a:t>
            </a:r>
            <a:r>
              <a:rPr lang="en-US" altLang="zh-CN" dirty="0"/>
              <a:t>- </a:t>
            </a:r>
            <a:r>
              <a:rPr lang="zh-CN" altLang="en-US" dirty="0"/>
              <a:t>版本不稳定</a:t>
            </a:r>
          </a:p>
          <a:p>
            <a:r>
              <a:rPr lang="zh-CN" altLang="en-US" dirty="0"/>
              <a:t> </a:t>
            </a:r>
            <a:r>
              <a:rPr lang="en-US" altLang="zh-CN" dirty="0"/>
              <a:t>- </a:t>
            </a:r>
            <a:r>
              <a:rPr lang="zh-CN" altLang="en-US" dirty="0"/>
              <a:t>公司使用比例不高，使用人数比例偏低</a:t>
            </a:r>
          </a:p>
          <a:p>
            <a:endParaRPr kumimoji="1" lang="en-US" altLang="zh-CN" dirty="0"/>
          </a:p>
        </p:txBody>
      </p:sp>
    </p:spTree>
    <p:extLst>
      <p:ext uri="{BB962C8B-B14F-4D97-AF65-F5344CB8AC3E}">
        <p14:creationId xmlns:p14="http://schemas.microsoft.com/office/powerpoint/2010/main" val="960545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F59B7647-A41E-1247-A8D9-95EBC21E564F}"/>
              </a:ext>
            </a:extLst>
          </p:cNvPr>
          <p:cNvSpPr>
            <a:spLocks noGrp="1"/>
          </p:cNvSpPr>
          <p:nvPr>
            <p:ph type="title"/>
          </p:nvPr>
        </p:nvSpPr>
        <p:spPr>
          <a:xfrm>
            <a:off x="677334" y="609600"/>
            <a:ext cx="8596668" cy="718159"/>
          </a:xfrm>
        </p:spPr>
        <p:txBody>
          <a:bodyPr/>
          <a:lstStyle/>
          <a:p>
            <a:pPr algn="ctr"/>
            <a:r>
              <a:rPr kumimoji="1" lang="zh-CN" altLang="en-US" dirty="0"/>
              <a:t>代码比较</a:t>
            </a:r>
          </a:p>
        </p:txBody>
      </p:sp>
      <p:sp>
        <p:nvSpPr>
          <p:cNvPr id="3" name="文本占位符 2">
            <a:extLst>
              <a:ext uri="{FF2B5EF4-FFF2-40B4-BE49-F238E27FC236}">
                <a16:creationId xmlns="" xmlns:a16="http://schemas.microsoft.com/office/drawing/2014/main" id="{54E9C548-7A59-0640-A8E3-E3A7B9AF1C79}"/>
              </a:ext>
            </a:extLst>
          </p:cNvPr>
          <p:cNvSpPr>
            <a:spLocks noGrp="1"/>
          </p:cNvSpPr>
          <p:nvPr>
            <p:ph type="body" idx="1"/>
          </p:nvPr>
        </p:nvSpPr>
        <p:spPr>
          <a:xfrm>
            <a:off x="675744" y="1462746"/>
            <a:ext cx="4185623" cy="576262"/>
          </a:xfrm>
        </p:spPr>
        <p:txBody>
          <a:bodyPr/>
          <a:lstStyle/>
          <a:p>
            <a:r>
              <a:rPr kumimoji="1" lang="en-US" altLang="zh-CN" dirty="0"/>
              <a:t>Objective-c</a:t>
            </a:r>
            <a:endParaRPr kumimoji="1" lang="zh-CN" altLang="en-US" dirty="0"/>
          </a:p>
        </p:txBody>
      </p:sp>
      <p:sp>
        <p:nvSpPr>
          <p:cNvPr id="4" name="内容占位符 3">
            <a:extLst>
              <a:ext uri="{FF2B5EF4-FFF2-40B4-BE49-F238E27FC236}">
                <a16:creationId xmlns="" xmlns:a16="http://schemas.microsoft.com/office/drawing/2014/main" id="{D20A4E47-6F40-D54C-AE0B-350A7EE4CCD1}"/>
              </a:ext>
            </a:extLst>
          </p:cNvPr>
          <p:cNvSpPr>
            <a:spLocks noGrp="1"/>
          </p:cNvSpPr>
          <p:nvPr>
            <p:ph sz="half" idx="2"/>
          </p:nvPr>
        </p:nvSpPr>
        <p:spPr>
          <a:xfrm>
            <a:off x="675745" y="2173996"/>
            <a:ext cx="4185623" cy="2747572"/>
          </a:xfrm>
        </p:spPr>
        <p:txBody>
          <a:bodyPr/>
          <a:lstStyle/>
          <a:p>
            <a:r>
              <a:rPr lang="en" altLang="zh-CN" b="1" dirty="0"/>
              <a:t>@property</a:t>
            </a:r>
            <a:r>
              <a:rPr lang="en" altLang="zh-CN" dirty="0"/>
              <a:t> (</a:t>
            </a:r>
            <a:r>
              <a:rPr lang="en" altLang="zh-CN" b="1" dirty="0" err="1"/>
              <a:t>nonatomic</a:t>
            </a:r>
            <a:r>
              <a:rPr lang="en" altLang="zh-CN" dirty="0"/>
              <a:t>, </a:t>
            </a:r>
            <a:r>
              <a:rPr lang="en" altLang="zh-CN" b="1" dirty="0"/>
              <a:t>assign</a:t>
            </a:r>
            <a:r>
              <a:rPr lang="en" altLang="zh-CN" dirty="0"/>
              <a:t>) </a:t>
            </a:r>
            <a:r>
              <a:rPr lang="en" altLang="zh-CN" dirty="0" err="1"/>
              <a:t>NSInteger</a:t>
            </a:r>
            <a:r>
              <a:rPr lang="en" altLang="zh-CN" dirty="0"/>
              <a:t> </a:t>
            </a:r>
            <a:r>
              <a:rPr lang="en" altLang="zh-CN" dirty="0" err="1"/>
              <a:t>topH</a:t>
            </a:r>
            <a:r>
              <a:rPr lang="en" altLang="zh-CN" dirty="0"/>
              <a:t>;</a:t>
            </a:r>
          </a:p>
          <a:p>
            <a:r>
              <a:rPr lang="en" altLang="zh-CN" b="1" dirty="0"/>
              <a:t>@property</a:t>
            </a:r>
            <a:r>
              <a:rPr lang="en" altLang="zh-CN" dirty="0"/>
              <a:t> (</a:t>
            </a:r>
            <a:r>
              <a:rPr lang="en" altLang="zh-CN" b="1" dirty="0" err="1"/>
              <a:t>nonatomic</a:t>
            </a:r>
            <a:r>
              <a:rPr lang="en" altLang="zh-CN" dirty="0"/>
              <a:t>, </a:t>
            </a:r>
            <a:r>
              <a:rPr lang="en" altLang="zh-CN" b="1" dirty="0"/>
              <a:t>copy</a:t>
            </a:r>
            <a:r>
              <a:rPr lang="en" altLang="zh-CN" dirty="0"/>
              <a:t>) </a:t>
            </a:r>
            <a:r>
              <a:rPr lang="en" altLang="zh-CN" dirty="0" err="1"/>
              <a:t>NSString</a:t>
            </a:r>
            <a:r>
              <a:rPr lang="en" altLang="zh-CN" dirty="0"/>
              <a:t> *str;</a:t>
            </a:r>
          </a:p>
          <a:p>
            <a:endParaRPr kumimoji="1" lang="zh-CN" altLang="en-US" dirty="0"/>
          </a:p>
        </p:txBody>
      </p:sp>
      <p:sp>
        <p:nvSpPr>
          <p:cNvPr id="5" name="文本占位符 4">
            <a:extLst>
              <a:ext uri="{FF2B5EF4-FFF2-40B4-BE49-F238E27FC236}">
                <a16:creationId xmlns="" xmlns:a16="http://schemas.microsoft.com/office/drawing/2014/main" id="{77B88AFE-63B0-F747-B831-7F80EC06D411}"/>
              </a:ext>
            </a:extLst>
          </p:cNvPr>
          <p:cNvSpPr>
            <a:spLocks noGrp="1"/>
          </p:cNvSpPr>
          <p:nvPr>
            <p:ph type="body" sz="quarter" idx="3"/>
          </p:nvPr>
        </p:nvSpPr>
        <p:spPr>
          <a:xfrm>
            <a:off x="4975668" y="1462746"/>
            <a:ext cx="4185618" cy="576262"/>
          </a:xfrm>
        </p:spPr>
        <p:txBody>
          <a:bodyPr/>
          <a:lstStyle/>
          <a:p>
            <a:r>
              <a:rPr kumimoji="1" lang="en-US" altLang="zh-CN" dirty="0"/>
              <a:t>Swift</a:t>
            </a:r>
            <a:endParaRPr kumimoji="1" lang="zh-CN" altLang="en-US" dirty="0"/>
          </a:p>
        </p:txBody>
      </p:sp>
      <p:pic>
        <p:nvPicPr>
          <p:cNvPr id="8" name="内容占位符 7">
            <a:extLst>
              <a:ext uri="{FF2B5EF4-FFF2-40B4-BE49-F238E27FC236}">
                <a16:creationId xmlns="" xmlns:a16="http://schemas.microsoft.com/office/drawing/2014/main" id="{1F9DB593-B8C7-144B-B04F-BFD6479B22B7}"/>
              </a:ext>
            </a:extLst>
          </p:cNvPr>
          <p:cNvPicPr>
            <a:picLocks noGrp="1" noChangeAspect="1"/>
          </p:cNvPicPr>
          <p:nvPr>
            <p:ph sz="quarter" idx="4"/>
          </p:nvPr>
        </p:nvPicPr>
        <p:blipFill>
          <a:blip r:embed="rId2"/>
          <a:stretch>
            <a:fillRect/>
          </a:stretch>
        </p:blipFill>
        <p:spPr>
          <a:xfrm>
            <a:off x="5087765" y="2173995"/>
            <a:ext cx="4080603" cy="1255005"/>
          </a:xfrm>
        </p:spPr>
      </p:pic>
      <p:pic>
        <p:nvPicPr>
          <p:cNvPr id="3073" name="Picture 1" descr="page5image34910400">
            <a:extLst>
              <a:ext uri="{FF2B5EF4-FFF2-40B4-BE49-F238E27FC236}">
                <a16:creationId xmlns="" xmlns:a16="http://schemas.microsoft.com/office/drawing/2014/main" id="{067440D1-7076-E943-BC34-15BE42AE6F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7766" y="3447440"/>
            <a:ext cx="4080602" cy="769259"/>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 xmlns:a16="http://schemas.microsoft.com/office/drawing/2014/main" id="{C0B645EA-B841-CD48-AF22-65E8CA326E11}"/>
              </a:ext>
            </a:extLst>
          </p:cNvPr>
          <p:cNvSpPr txBox="1"/>
          <p:nvPr/>
        </p:nvSpPr>
        <p:spPr>
          <a:xfrm>
            <a:off x="5087764" y="4275236"/>
            <a:ext cx="4080603" cy="646331"/>
          </a:xfrm>
          <a:prstGeom prst="rect">
            <a:avLst/>
          </a:prstGeom>
          <a:noFill/>
        </p:spPr>
        <p:txBody>
          <a:bodyPr wrap="square" rtlCol="0">
            <a:spAutoFit/>
          </a:bodyPr>
          <a:lstStyle/>
          <a:p>
            <a:r>
              <a:rPr lang="en" altLang="zh-CN" b="1" dirty="0"/>
              <a:t>let</a:t>
            </a:r>
            <a:r>
              <a:rPr lang="en" altLang="zh-CN" dirty="0"/>
              <a:t> cat = "</a:t>
            </a:r>
            <a:r>
              <a:rPr lang="zh-CN" altLang="en-US" dirty="0"/>
              <a:t>🐱</a:t>
            </a:r>
            <a:r>
              <a:rPr lang="en-US" altLang="zh-CN" dirty="0"/>
              <a:t>"; </a:t>
            </a:r>
            <a:r>
              <a:rPr lang="en" altLang="zh-CN" dirty="0"/>
              <a:t>print(cat)</a:t>
            </a:r>
          </a:p>
          <a:p>
            <a:r>
              <a:rPr lang="en-US" altLang="zh-CN" dirty="0"/>
              <a:t>// </a:t>
            </a:r>
            <a:r>
              <a:rPr lang="zh-CN" altLang="en-US" dirty="0"/>
              <a:t>输出“🐱”</a:t>
            </a:r>
          </a:p>
        </p:txBody>
      </p:sp>
    </p:spTree>
    <p:extLst>
      <p:ext uri="{BB962C8B-B14F-4D97-AF65-F5344CB8AC3E}">
        <p14:creationId xmlns:p14="http://schemas.microsoft.com/office/powerpoint/2010/main" val="4035970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F5BCFEE5-2DAB-1D40-85E2-D844E3678E3F}"/>
              </a:ext>
            </a:extLst>
          </p:cNvPr>
          <p:cNvSpPr>
            <a:spLocks noGrp="1"/>
          </p:cNvSpPr>
          <p:nvPr>
            <p:ph type="title"/>
          </p:nvPr>
        </p:nvSpPr>
        <p:spPr>
          <a:xfrm>
            <a:off x="677334" y="609600"/>
            <a:ext cx="8596668" cy="673100"/>
          </a:xfrm>
        </p:spPr>
        <p:txBody>
          <a:bodyPr/>
          <a:lstStyle/>
          <a:p>
            <a:pPr algn="ctr"/>
            <a:r>
              <a:rPr lang="en" altLang="zh-CN" dirty="0"/>
              <a:t>Playground </a:t>
            </a:r>
            <a:endParaRPr kumimoji="1" lang="zh-CN" altLang="en-US" dirty="0"/>
          </a:p>
        </p:txBody>
      </p:sp>
      <p:pic>
        <p:nvPicPr>
          <p:cNvPr id="4097" name="Picture 1" descr="page33image34869312">
            <a:extLst>
              <a:ext uri="{FF2B5EF4-FFF2-40B4-BE49-F238E27FC236}">
                <a16:creationId xmlns="" xmlns:a16="http://schemas.microsoft.com/office/drawing/2014/main" id="{91D6906E-10B3-C449-9A60-ADFF3D3B2E3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066153" y="1282700"/>
            <a:ext cx="4030531" cy="3881437"/>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 xmlns:a16="http://schemas.microsoft.com/office/drawing/2014/main" id="{02DBC560-3A93-8544-941D-71BE10E08353}"/>
              </a:ext>
            </a:extLst>
          </p:cNvPr>
          <p:cNvSpPr txBox="1"/>
          <p:nvPr/>
        </p:nvSpPr>
        <p:spPr>
          <a:xfrm>
            <a:off x="677334" y="1282700"/>
            <a:ext cx="7388819" cy="224048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 altLang="zh-CN" sz="2400" dirty="0"/>
              <a:t>Swift Playground </a:t>
            </a:r>
            <a:r>
              <a:rPr lang="zh-CN" altLang="en-US" sz="2400" dirty="0"/>
              <a:t>首次公布于</a:t>
            </a:r>
            <a:r>
              <a:rPr lang="en" altLang="zh-CN" sz="2400" dirty="0"/>
              <a:t>WWDC2016 </a:t>
            </a:r>
          </a:p>
          <a:p>
            <a:pPr marL="342900" indent="-342900">
              <a:lnSpc>
                <a:spcPct val="150000"/>
              </a:lnSpc>
              <a:buFont typeface="Arial" panose="020B0604020202020204" pitchFamily="34" charset="0"/>
              <a:buChar char="•"/>
            </a:pPr>
            <a:r>
              <a:rPr lang="zh-CN" altLang="en-US" sz="2400" dirty="0"/>
              <a:t>最开始是为了让人人都能愉快的学习 </a:t>
            </a:r>
            <a:r>
              <a:rPr lang="en" altLang="zh-CN" sz="2400" dirty="0"/>
              <a:t>Swift </a:t>
            </a:r>
            <a:r>
              <a:rPr lang="zh-CN" altLang="en-US" sz="2400" dirty="0"/>
              <a:t>编程 </a:t>
            </a:r>
            <a:endParaRPr lang="en-US" altLang="zh-CN" sz="2400" dirty="0"/>
          </a:p>
          <a:p>
            <a:pPr marL="342900" indent="-342900">
              <a:lnSpc>
                <a:spcPct val="150000"/>
              </a:lnSpc>
              <a:buFont typeface="Arial" panose="020B0604020202020204" pitchFamily="34" charset="0"/>
              <a:buChar char="•"/>
            </a:pPr>
            <a:r>
              <a:rPr lang="zh-CN" altLang="en-US" sz="2400" dirty="0"/>
              <a:t>但发展至今</a:t>
            </a:r>
            <a:r>
              <a:rPr lang="en-US" altLang="zh-CN" sz="2400" dirty="0"/>
              <a:t>, </a:t>
            </a:r>
            <a:r>
              <a:rPr lang="zh-CN" altLang="en-US" sz="2400" dirty="0"/>
              <a:t>这个工具越来越强大</a:t>
            </a:r>
            <a:br>
              <a:rPr lang="zh-CN" altLang="en-US" sz="2400" dirty="0"/>
            </a:br>
            <a:r>
              <a:rPr lang="en" altLang="zh-CN" sz="2400" dirty="0"/>
              <a:t>iPad APP Playgrounds </a:t>
            </a:r>
            <a:endParaRPr lang="en" altLang="zh-CN" sz="2400" dirty="0">
              <a:effectLst/>
            </a:endParaRPr>
          </a:p>
        </p:txBody>
      </p:sp>
    </p:spTree>
    <p:extLst>
      <p:ext uri="{BB962C8B-B14F-4D97-AF65-F5344CB8AC3E}">
        <p14:creationId xmlns:p14="http://schemas.microsoft.com/office/powerpoint/2010/main" val="519353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 xmlns:a16="http://schemas.microsoft.com/office/drawing/2014/main" id="{6DC77E8D-E41A-074F-B06A-E99E78E0C0B1}"/>
              </a:ext>
            </a:extLst>
          </p:cNvPr>
          <p:cNvPicPr>
            <a:picLocks noChangeAspect="1"/>
          </p:cNvPicPr>
          <p:nvPr/>
        </p:nvPicPr>
        <p:blipFill>
          <a:blip r:embed="rId2"/>
          <a:stretch>
            <a:fillRect/>
          </a:stretch>
        </p:blipFill>
        <p:spPr>
          <a:xfrm>
            <a:off x="0" y="-1"/>
            <a:ext cx="12192000" cy="6858001"/>
          </a:xfrm>
          <a:prstGeom prst="rect">
            <a:avLst/>
          </a:prstGeom>
        </p:spPr>
      </p:pic>
    </p:spTree>
    <p:extLst>
      <p:ext uri="{BB962C8B-B14F-4D97-AF65-F5344CB8AC3E}">
        <p14:creationId xmlns:p14="http://schemas.microsoft.com/office/powerpoint/2010/main" val="810887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 xmlns:a16="http://schemas.microsoft.com/office/drawing/2014/main" id="{6705EC0E-71F2-3549-838B-D1F1256B32DE}"/>
              </a:ext>
            </a:extLst>
          </p:cNvPr>
          <p:cNvPicPr>
            <a:picLocks noChangeAspect="1"/>
          </p:cNvPicPr>
          <p:nvPr/>
        </p:nvPicPr>
        <p:blipFill>
          <a:blip r:embed="rId2"/>
          <a:stretch>
            <a:fillRect/>
          </a:stretch>
        </p:blipFill>
        <p:spPr>
          <a:xfrm>
            <a:off x="0" y="0"/>
            <a:ext cx="12192001" cy="6858000"/>
          </a:xfrm>
          <a:prstGeom prst="rect">
            <a:avLst/>
          </a:prstGeom>
        </p:spPr>
      </p:pic>
    </p:spTree>
    <p:extLst>
      <p:ext uri="{BB962C8B-B14F-4D97-AF65-F5344CB8AC3E}">
        <p14:creationId xmlns:p14="http://schemas.microsoft.com/office/powerpoint/2010/main" val="13779267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6FEAD0F8-3E90-5B4A-9865-2246684C9147}"/>
              </a:ext>
            </a:extLst>
          </p:cNvPr>
          <p:cNvSpPr>
            <a:spLocks noGrp="1"/>
          </p:cNvSpPr>
          <p:nvPr>
            <p:ph type="title"/>
          </p:nvPr>
        </p:nvSpPr>
        <p:spPr>
          <a:xfrm>
            <a:off x="677334" y="609600"/>
            <a:ext cx="8596668" cy="711200"/>
          </a:xfrm>
        </p:spPr>
        <p:txBody>
          <a:bodyPr>
            <a:normAutofit/>
          </a:bodyPr>
          <a:lstStyle/>
          <a:p>
            <a:pPr algn="ctr"/>
            <a:r>
              <a:rPr kumimoji="1" lang="en-US" altLang="zh-CN" dirty="0" err="1"/>
              <a:t>SwiftUI</a:t>
            </a:r>
            <a:endParaRPr kumimoji="1" lang="zh-CN" altLang="en-US" dirty="0"/>
          </a:p>
        </p:txBody>
      </p:sp>
      <p:pic>
        <p:nvPicPr>
          <p:cNvPr id="5122" name="Picture 2" descr="page3image34985248">
            <a:extLst>
              <a:ext uri="{FF2B5EF4-FFF2-40B4-BE49-F238E27FC236}">
                <a16:creationId xmlns="" xmlns:a16="http://schemas.microsoft.com/office/drawing/2014/main" id="{95B85176-B721-AA46-A306-BA4D135895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34" y="1308100"/>
            <a:ext cx="8539480" cy="529590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 xmlns:a16="http://schemas.microsoft.com/office/drawing/2014/main" id="{F19756C2-25B6-124B-A7F5-41C5824B5603}"/>
              </a:ext>
            </a:extLst>
          </p:cNvPr>
          <p:cNvSpPr txBox="1"/>
          <p:nvPr/>
        </p:nvSpPr>
        <p:spPr>
          <a:xfrm>
            <a:off x="215900" y="1333500"/>
            <a:ext cx="10960100" cy="923330"/>
          </a:xfrm>
          <a:prstGeom prst="rect">
            <a:avLst/>
          </a:prstGeom>
          <a:noFill/>
        </p:spPr>
        <p:txBody>
          <a:bodyPr wrap="square" rtlCol="0">
            <a:spAutoFit/>
          </a:bodyPr>
          <a:lstStyle/>
          <a:p>
            <a:r>
              <a:rPr lang="en" altLang="zh-CN" dirty="0" err="1">
                <a:solidFill>
                  <a:schemeClr val="accent1"/>
                </a:solidFill>
              </a:rPr>
              <a:t>SwiftUI</a:t>
            </a:r>
            <a:r>
              <a:rPr lang="en" altLang="zh-CN" dirty="0">
                <a:solidFill>
                  <a:schemeClr val="accent1"/>
                </a:solidFill>
              </a:rPr>
              <a:t> </a:t>
            </a:r>
            <a:r>
              <a:rPr lang="zh-CN" altLang="en-US" dirty="0">
                <a:solidFill>
                  <a:schemeClr val="accent1"/>
                </a:solidFill>
              </a:rPr>
              <a:t>是一种基于 </a:t>
            </a:r>
            <a:r>
              <a:rPr lang="en" altLang="zh-CN" dirty="0">
                <a:solidFill>
                  <a:schemeClr val="accent1"/>
                </a:solidFill>
              </a:rPr>
              <a:t>Swift </a:t>
            </a:r>
            <a:r>
              <a:rPr lang="zh-CN" altLang="en-US" dirty="0">
                <a:solidFill>
                  <a:schemeClr val="accent1"/>
                </a:solidFill>
              </a:rPr>
              <a:t>的强大能力，简单创新的构建用户界面的方法，并且可以运行在苹 果所有的平台上。 </a:t>
            </a:r>
          </a:p>
          <a:p>
            <a:endParaRPr kumimoji="1" lang="zh-CN" altLang="en-US" dirty="0"/>
          </a:p>
        </p:txBody>
      </p:sp>
    </p:spTree>
    <p:extLst>
      <p:ext uri="{BB962C8B-B14F-4D97-AF65-F5344CB8AC3E}">
        <p14:creationId xmlns:p14="http://schemas.microsoft.com/office/powerpoint/2010/main" val="786968589"/>
      </p:ext>
    </p:extLst>
  </p:cSld>
  <p:clrMapOvr>
    <a:masterClrMapping/>
  </p:clrMapOvr>
</p:sld>
</file>

<file path=ppt/theme/theme1.xml><?xml version="1.0" encoding="utf-8"?>
<a:theme xmlns:a="http://schemas.openxmlformats.org/drawingml/2006/main" name="平面">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平面</Template>
  <TotalTime>941</TotalTime>
  <Words>769</Words>
  <Application>Microsoft Macintosh PowerPoint</Application>
  <PresentationFormat>自定义</PresentationFormat>
  <Paragraphs>123</Paragraphs>
  <Slides>21</Slides>
  <Notes>0</Notes>
  <HiddenSlides>0</HiddenSlides>
  <MMClips>0</MMClips>
  <ScaleCrop>false</ScaleCrop>
  <HeadingPairs>
    <vt:vector size="4" baseType="variant">
      <vt:variant>
        <vt:lpstr>主题</vt:lpstr>
      </vt:variant>
      <vt:variant>
        <vt:i4>1</vt:i4>
      </vt:variant>
      <vt:variant>
        <vt:lpstr>幻灯片标题</vt:lpstr>
      </vt:variant>
      <vt:variant>
        <vt:i4>21</vt:i4>
      </vt:variant>
    </vt:vector>
  </HeadingPairs>
  <TitlesOfParts>
    <vt:vector size="22" baseType="lpstr">
      <vt:lpstr>平面</vt:lpstr>
      <vt:lpstr>Swift学习总结</vt:lpstr>
      <vt:lpstr>Swift是什么？</vt:lpstr>
      <vt:lpstr>Swift 与 objective-c 有什么区别？</vt:lpstr>
      <vt:lpstr>PowerPoint 演示文稿</vt:lpstr>
      <vt:lpstr>代码比较</vt:lpstr>
      <vt:lpstr>Playground </vt:lpstr>
      <vt:lpstr>PowerPoint 演示文稿</vt:lpstr>
      <vt:lpstr>PowerPoint 演示文稿</vt:lpstr>
      <vt:lpstr>SwiftUI</vt:lpstr>
      <vt:lpstr>PowerPoint 演示文稿</vt:lpstr>
      <vt:lpstr>Swift 基本数据类型  </vt:lpstr>
      <vt:lpstr>Tuple 元组 </vt:lpstr>
      <vt:lpstr>Optional  </vt:lpstr>
      <vt:lpstr>PowerPoint 演示文稿</vt:lpstr>
      <vt:lpstr>PowerPoint 演示文稿</vt:lpstr>
      <vt:lpstr>PowerPoint 演示文稿</vt:lpstr>
      <vt:lpstr>字符串</vt:lpstr>
      <vt:lpstr>PowerPoint 演示文稿</vt:lpstr>
      <vt:lpstr>赋值和运算符</vt:lpstr>
      <vt:lpstr>溢出运算符 </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Swift学习总结</dc:title>
  <dc:creator>18339689882@163.com</dc:creator>
  <cp:lastModifiedBy>森 高</cp:lastModifiedBy>
  <cp:revision>27</cp:revision>
  <dcterms:created xsi:type="dcterms:W3CDTF">2019-12-12T12:16:28Z</dcterms:created>
  <dcterms:modified xsi:type="dcterms:W3CDTF">2020-01-02T08:48:19Z</dcterms:modified>
</cp:coreProperties>
</file>

<file path=docProps/thumbnail.jpeg>
</file>